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3.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34.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7" r:id="rId2"/>
    <p:sldId id="623" r:id="rId3"/>
    <p:sldId id="624" r:id="rId4"/>
    <p:sldId id="416" r:id="rId5"/>
    <p:sldId id="411" r:id="rId6"/>
    <p:sldId id="609" r:id="rId7"/>
    <p:sldId id="608" r:id="rId8"/>
    <p:sldId id="605" r:id="rId9"/>
    <p:sldId id="606" r:id="rId10"/>
    <p:sldId id="412" r:id="rId11"/>
    <p:sldId id="293" r:id="rId12"/>
    <p:sldId id="294" r:id="rId13"/>
    <p:sldId id="619" r:id="rId14"/>
    <p:sldId id="823" r:id="rId15"/>
    <p:sldId id="373" r:id="rId16"/>
    <p:sldId id="295" r:id="rId17"/>
    <p:sldId id="827" r:id="rId18"/>
    <p:sldId id="548" r:id="rId19"/>
    <p:sldId id="621" r:id="rId20"/>
    <p:sldId id="376" r:id="rId21"/>
    <p:sldId id="578" r:id="rId22"/>
    <p:sldId id="386" r:id="rId23"/>
    <p:sldId id="600" r:id="rId24"/>
    <p:sldId id="377" r:id="rId25"/>
    <p:sldId id="591" r:id="rId26"/>
    <p:sldId id="383" r:id="rId27"/>
    <p:sldId id="286" r:id="rId28"/>
    <p:sldId id="601" r:id="rId29"/>
    <p:sldId id="603" r:id="rId30"/>
    <p:sldId id="604" r:id="rId31"/>
    <p:sldId id="365" r:id="rId32"/>
    <p:sldId id="418" r:id="rId33"/>
    <p:sldId id="602" r:id="rId34"/>
    <p:sldId id="302" r:id="rId3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13"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700"/>
    <a:srgbClr val="E41A1D"/>
    <a:srgbClr val="00B051"/>
    <a:srgbClr val="377EB8"/>
    <a:srgbClr val="FDC988"/>
    <a:srgbClr val="ED965F"/>
    <a:srgbClr val="9C6242"/>
    <a:srgbClr val="432E1B"/>
    <a:srgbClr val="FEE2E2"/>
    <a:srgbClr val="A9D1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74"/>
    <p:restoredTop sz="81402"/>
  </p:normalViewPr>
  <p:slideViewPr>
    <p:cSldViewPr snapToGrid="0" snapToObjects="1" showGuides="1">
      <p:cViewPr varScale="1">
        <p:scale>
          <a:sx n="60" d="100"/>
          <a:sy n="60" d="100"/>
        </p:scale>
        <p:origin x="420" y="48"/>
      </p:cViewPr>
      <p:guideLst>
        <p:guide orient="horz" pos="311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C3A22-DCD4-0448-A592-70AD42CCD74A}" type="datetimeFigureOut">
              <a:rPr lang="es-ES" smtClean="0"/>
              <a:t>24/07/2025</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9A209-A1C4-2641-BC61-523A907368B5}" type="slidenum">
              <a:rPr lang="es-ES" smtClean="0"/>
              <a:t>‹Nº›</a:t>
            </a:fld>
            <a:endParaRPr lang="es-ES"/>
          </a:p>
        </p:txBody>
      </p:sp>
    </p:spTree>
    <p:extLst>
      <p:ext uri="{BB962C8B-B14F-4D97-AF65-F5344CB8AC3E}">
        <p14:creationId xmlns:p14="http://schemas.microsoft.com/office/powerpoint/2010/main" val="830699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4</a:t>
            </a:fld>
            <a:endParaRPr lang="nl-NL"/>
          </a:p>
        </p:txBody>
      </p:sp>
    </p:spTree>
    <p:extLst>
      <p:ext uri="{BB962C8B-B14F-4D97-AF65-F5344CB8AC3E}">
        <p14:creationId xmlns:p14="http://schemas.microsoft.com/office/powerpoint/2010/main" val="132787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xfrm>
            <a:off x="381000" y="685800"/>
            <a:ext cx="6096000" cy="3429000"/>
          </a:xfrm>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lvl1pPr>
              <a:defRPr sz="2000"/>
            </a:lvl1pPr>
          </a:lstStyle>
          <a:p>
            <a:r>
              <a:t>Another good example of what we can do with this model, is changing the starting point for one of the options. Some of you might have wondered if it’s not weird that you need the same amount of evidence to decide for a tiger and a cat; clearly, in this example it’s better to be cautious and be quicker if there is only a small chance you might face a tiger. In the model, this is quite simply done by changing the point at which we start the evidence integration: as you can see in this picture, we start the integration closer to the tiger bound, so that we’re quicker to recognise the tiger than the cat. In other words, the tiger needs less evidence before it is chosen, since we would rather run a few times when there’s a cat than relax once when there’s a tiger.</a:t>
            </a:r>
          </a:p>
        </p:txBody>
      </p:sp>
    </p:spTree>
    <p:extLst>
      <p:ext uri="{BB962C8B-B14F-4D97-AF65-F5344CB8AC3E}">
        <p14:creationId xmlns:p14="http://schemas.microsoft.com/office/powerpoint/2010/main" val="2412474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rPr dirty="0"/>
              <a:t>Don’t apologize for equations!</a:t>
            </a:r>
          </a:p>
        </p:txBody>
      </p:sp>
    </p:spTree>
    <p:extLst>
      <p:ext uri="{BB962C8B-B14F-4D97-AF65-F5344CB8AC3E}">
        <p14:creationId xmlns:p14="http://schemas.microsoft.com/office/powerpoint/2010/main" val="1428027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33</a:t>
            </a:fld>
            <a:endParaRPr lang="nl-NL"/>
          </a:p>
        </p:txBody>
      </p:sp>
    </p:spTree>
    <p:extLst>
      <p:ext uri="{BB962C8B-B14F-4D97-AF65-F5344CB8AC3E}">
        <p14:creationId xmlns:p14="http://schemas.microsoft.com/office/powerpoint/2010/main" val="111951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pPr>
              <a:defRPr sz="2000"/>
            </a:pPr>
            <a:r>
              <a:rPr dirty="0"/>
              <a:t>I will talk to you today about how your brain deals with this noise in your everyday life, and manages to make good decisions even when it’s foggy outside. </a:t>
            </a:r>
          </a:p>
          <a:p>
            <a:pPr>
              <a:defRPr sz="2000"/>
            </a:pPr>
            <a:r>
              <a:rPr dirty="0"/>
              <a:t>To understand how the brain deals with noise, let’s take a history tour, from the African plains to the England of 1940. </a:t>
            </a:r>
          </a:p>
          <a:p>
            <a:pPr>
              <a:defRPr sz="2000"/>
            </a:pPr>
            <a:r>
              <a:rPr dirty="0"/>
              <a:t>The Germans used this device, the Enigma, to send each other messages during the war. They decoded their messages so that whatever they sent over the would be incomprehensible. Enigma on the other side of the line would have the same settings and could change the message back to its original. The Allies sometimes intercepted German messages, but could not read them. </a:t>
            </a:r>
            <a:endParaRPr lang="en-US" dirty="0"/>
          </a:p>
          <a:p>
            <a:pPr>
              <a:defRPr sz="2000"/>
            </a:pPr>
            <a:endParaRPr lang="en-US" dirty="0"/>
          </a:p>
          <a:p>
            <a:pPr>
              <a:defRPr sz="2000"/>
            </a:pPr>
            <a:r>
              <a:rPr lang="en-US" dirty="0"/>
              <a:t>This gentleman Alan Turing, often called the father of modern computing, was in charge with the development of cryptography that could break the Enigma’s code and read German messages. </a:t>
            </a:r>
          </a:p>
          <a:p>
            <a:pPr>
              <a:defRPr sz="2000"/>
            </a:pPr>
            <a:endParaRPr lang="en-US" dirty="0"/>
          </a:p>
          <a:p>
            <a:pPr>
              <a:defRPr sz="2000"/>
            </a:pPr>
            <a:r>
              <a:rPr lang="en-US" dirty="0"/>
              <a:t>Each day, a team of English code-breakers would try different possible ways to decode the messages they intercepted. The problem that they faced was knowing when to stop trying a possible code, and switch to another one. It would be too time-consuming to try out each possible code on all text they had from the Germans. But it would also be a mistake to not try a code on enough text, and risk missing important information. The key idea that Turing came up with, and that will be essential to understanding how the brain makes decision, is ‘evidence integration’.</a:t>
            </a:r>
          </a:p>
          <a:p>
            <a:pPr>
              <a:defRPr sz="2000"/>
            </a:pPr>
            <a:endParaRPr dirty="0"/>
          </a:p>
        </p:txBody>
      </p:sp>
    </p:spTree>
    <p:extLst>
      <p:ext uri="{BB962C8B-B14F-4D97-AF65-F5344CB8AC3E}">
        <p14:creationId xmlns:p14="http://schemas.microsoft.com/office/powerpoint/2010/main" val="2080279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18</a:t>
            </a:fld>
            <a:endParaRPr lang="nl-NL"/>
          </a:p>
        </p:txBody>
      </p:sp>
    </p:spTree>
    <p:extLst>
      <p:ext uri="{BB962C8B-B14F-4D97-AF65-F5344CB8AC3E}">
        <p14:creationId xmlns:p14="http://schemas.microsoft.com/office/powerpoint/2010/main" val="465577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pPr>
              <a:defRPr sz="2000"/>
            </a:pPr>
            <a:r>
              <a:t>Let’s put this idea in a picture. Time, or the number of possible codes tried out, elapses from left to right. This line at the top indicates that the code is a good one, for example decoding the message ‘retreat immediately’ that the Germans might be sending each other. The line at the bottom indicates that the code is worthless, and gives you only random messages. </a:t>
            </a:r>
          </a:p>
          <a:p>
            <a:pPr>
              <a:defRPr sz="2000"/>
            </a:pPr>
            <a:r>
              <a:t>Each time the code breakers would try a code on a new piece of text, they would assign a value to the outcome; positive if it resembled German words, negative if it was nonsense. If there was a perfect German word the evidence would be higher than if the code gave an almost-German word with still some mistakes in it.</a:t>
            </a:r>
          </a:p>
          <a:p>
            <a:pPr>
              <a:defRPr sz="2000"/>
            </a:pPr>
            <a:endParaRPr/>
          </a:p>
          <a:p>
            <a:pPr>
              <a:defRPr sz="2000"/>
            </a:pPr>
            <a:r>
              <a:t>Turing had the insight to integrate, or add together over time, this evidence. For each next word that the code breakers tried, the evidence was added up with what was already there. When the code was a good one, the evidence would steadily go up as more messages are decoded. For a bad code, the integrated evidence steadily went down. What Turing decided is that it would be good to have a fixed boundary, indicated by the lower and upper lines, on the amount of evidence they would gather. Until the evidence hits one of the two lines, you keep trying; when it does, you know whether this code is useful or not. Mathematically, we can show this this process of adding up the evidence results in the best possible decisions when you are faced with noise. In fact, the idea of integration is that you average out the noise, and are left with the signal you’re interested in.</a:t>
            </a:r>
          </a:p>
        </p:txBody>
      </p:sp>
    </p:spTree>
    <p:extLst>
      <p:ext uri="{BB962C8B-B14F-4D97-AF65-F5344CB8AC3E}">
        <p14:creationId xmlns:p14="http://schemas.microsoft.com/office/powerpoint/2010/main" val="2483170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21</a:t>
            </a:fld>
            <a:endParaRPr lang="nl-NL"/>
          </a:p>
        </p:txBody>
      </p:sp>
    </p:spTree>
    <p:extLst>
      <p:ext uri="{BB962C8B-B14F-4D97-AF65-F5344CB8AC3E}">
        <p14:creationId xmlns:p14="http://schemas.microsoft.com/office/powerpoint/2010/main" val="1306133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6036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381000" y="685800"/>
            <a:ext cx="6096000" cy="3429000"/>
          </a:xfrm>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pPr>
              <a:defRPr sz="2000"/>
            </a:pPr>
            <a:r>
              <a:t>Such build-up of information is also what your brain does when faced with a foggy forest: rather than making a blink-of-an-eye decision, it adds up information over some time. In this graph, the upper bound means you just saw a cat and can relax, whereas the lower boundary indicates you’d better run very fast. On a sunny day, there is not much noise and the cat evidence builds up fast. However, if you can’t see the cat very well, as in this light-green trace, you might take longer to integrate enough evidence. If there’s a tiger, on the other hand, the evidence will go towards the other boundary in this red trace.</a:t>
            </a:r>
          </a:p>
          <a:p>
            <a:pPr>
              <a:defRPr sz="2000"/>
            </a:pPr>
            <a:endParaRPr/>
          </a:p>
          <a:p>
            <a:pPr>
              <a:defRPr sz="2000"/>
            </a:pPr>
            <a:r>
              <a:t>Evolutionarily, this method gives you the advantage of making an informed choice based on all the information out there in the world, rather than running for your life each time you hear something behind you.The beauty of this methods is that it’s optimal in a very precise sense: if there is limited information available in noise, then by accumulating evidence you average out the noise and make the best possible decision. </a:t>
            </a:r>
          </a:p>
        </p:txBody>
      </p:sp>
    </p:spTree>
    <p:extLst>
      <p:ext uri="{BB962C8B-B14F-4D97-AF65-F5344CB8AC3E}">
        <p14:creationId xmlns:p14="http://schemas.microsoft.com/office/powerpoint/2010/main" val="4003770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a:defRPr sz="2000"/>
            </a:pPr>
            <a:r>
              <a:rPr dirty="0"/>
              <a:t>Let’s go to the last example. One important missing piece of the puzzle so far, is that it would always take the same amount of time to integrate our evidence. But what if you’re in a hurry, and need quick decision making? The easiest solution here is to change your decision bound. So far, we have always seen this same solid line where the evidence integration stops. However, when you need quick decision making, you can use this dotted line here instead: because less evidence is needed, your decision will be reached faster. Research has shown that in all kinds of situations, people can be flexible in how much evidence they accumulate if their goal changes from making less mistakes to being faster. </a:t>
            </a:r>
          </a:p>
          <a:p>
            <a:pPr>
              <a:defRPr sz="2000"/>
            </a:pPr>
            <a:endParaRPr dirty="0"/>
          </a:p>
          <a:p>
            <a:pPr>
              <a:defRPr sz="2000"/>
            </a:pPr>
            <a:r>
              <a:rPr dirty="0"/>
              <a:t>A very real-life example of this is </a:t>
            </a:r>
            <a:r>
              <a:rPr dirty="0" err="1"/>
              <a:t>behaviour</a:t>
            </a:r>
            <a:r>
              <a:rPr dirty="0"/>
              <a:t> in traffic. If you’re driving or cycling and it’s raining, you should increase your decision bound and integrate more information before you decide whether to go left or right. In other words, when there is a lot of noise in the world, it might be better to be more cautious. If you are late for an appointment, however, you might not take your time and decide sooner, with the risk of making a mistake.</a:t>
            </a:r>
          </a:p>
        </p:txBody>
      </p:sp>
    </p:spTree>
    <p:extLst>
      <p:ext uri="{BB962C8B-B14F-4D97-AF65-F5344CB8AC3E}">
        <p14:creationId xmlns:p14="http://schemas.microsoft.com/office/powerpoint/2010/main" val="2309561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27</a:t>
            </a:fld>
            <a:endParaRPr lang="nl-NL"/>
          </a:p>
        </p:txBody>
      </p:sp>
    </p:spTree>
    <p:extLst>
      <p:ext uri="{BB962C8B-B14F-4D97-AF65-F5344CB8AC3E}">
        <p14:creationId xmlns:p14="http://schemas.microsoft.com/office/powerpoint/2010/main" val="1530866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E4293-7C02-D040-ADA1-ED070B7FFA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A83211C4-D272-D345-B1D6-34C128B638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945EA003-D388-C14B-AF1D-DE8DA5CFE640}"/>
              </a:ext>
            </a:extLst>
          </p:cNvPr>
          <p:cNvSpPr>
            <a:spLocks noGrp="1"/>
          </p:cNvSpPr>
          <p:nvPr>
            <p:ph type="dt" sz="half" idx="10"/>
          </p:nvPr>
        </p:nvSpPr>
        <p:spPr/>
        <p:txBody>
          <a:bodyPr/>
          <a:lstStyle/>
          <a:p>
            <a:fld id="{AEE5417E-1069-8A4D-90EA-8A5EB82E6A83}" type="datetimeFigureOut">
              <a:rPr lang="es-ES" smtClean="0"/>
              <a:t>24/07/2025</a:t>
            </a:fld>
            <a:endParaRPr lang="es-ES"/>
          </a:p>
        </p:txBody>
      </p:sp>
      <p:sp>
        <p:nvSpPr>
          <p:cNvPr id="5" name="Footer Placeholder 4">
            <a:extLst>
              <a:ext uri="{FF2B5EF4-FFF2-40B4-BE49-F238E27FC236}">
                <a16:creationId xmlns:a16="http://schemas.microsoft.com/office/drawing/2014/main" id="{E4DD7969-0C0E-FF48-8BA6-57A8FF4882A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DF5F2168-7667-7546-8D05-27EF35BA7175}"/>
              </a:ext>
            </a:extLst>
          </p:cNvPr>
          <p:cNvSpPr>
            <a:spLocks noGrp="1"/>
          </p:cNvSpPr>
          <p:nvPr>
            <p:ph type="sldNum" sz="quarter" idx="12"/>
          </p:nvPr>
        </p:nvSpPr>
        <p:spPr/>
        <p:txBody>
          <a:bodyPr/>
          <a:lstStyle/>
          <a:p>
            <a:fld id="{90436661-0D43-3B46-A526-CE5CEA165397}" type="slidenum">
              <a:rPr lang="es-ES" smtClean="0"/>
              <a:t>‹Nº›</a:t>
            </a:fld>
            <a:endParaRPr lang="es-ES"/>
          </a:p>
        </p:txBody>
      </p:sp>
    </p:spTree>
    <p:extLst>
      <p:ext uri="{BB962C8B-B14F-4D97-AF65-F5344CB8AC3E}">
        <p14:creationId xmlns:p14="http://schemas.microsoft.com/office/powerpoint/2010/main" val="1726148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48632-E1FC-F04A-A286-ADEA2ABBD914}"/>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6EC0675B-21E3-794C-9496-8C27FDC3DAB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DFCB31F7-DE08-134B-8BB4-18257DD9E42F}"/>
              </a:ext>
            </a:extLst>
          </p:cNvPr>
          <p:cNvSpPr>
            <a:spLocks noGrp="1"/>
          </p:cNvSpPr>
          <p:nvPr>
            <p:ph type="dt" sz="half" idx="10"/>
          </p:nvPr>
        </p:nvSpPr>
        <p:spPr/>
        <p:txBody>
          <a:bodyPr/>
          <a:lstStyle/>
          <a:p>
            <a:fld id="{AEE5417E-1069-8A4D-90EA-8A5EB82E6A83}" type="datetimeFigureOut">
              <a:rPr lang="es-ES" smtClean="0"/>
              <a:t>24/07/2025</a:t>
            </a:fld>
            <a:endParaRPr lang="es-ES"/>
          </a:p>
        </p:txBody>
      </p:sp>
      <p:sp>
        <p:nvSpPr>
          <p:cNvPr id="5" name="Footer Placeholder 4">
            <a:extLst>
              <a:ext uri="{FF2B5EF4-FFF2-40B4-BE49-F238E27FC236}">
                <a16:creationId xmlns:a16="http://schemas.microsoft.com/office/drawing/2014/main" id="{71DE1CA6-0159-2B41-866A-AC082990F0AE}"/>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CE5A3224-A383-6642-8AE7-15B944FA9472}"/>
              </a:ext>
            </a:extLst>
          </p:cNvPr>
          <p:cNvSpPr>
            <a:spLocks noGrp="1"/>
          </p:cNvSpPr>
          <p:nvPr>
            <p:ph type="sldNum" sz="quarter" idx="12"/>
          </p:nvPr>
        </p:nvSpPr>
        <p:spPr/>
        <p:txBody>
          <a:bodyPr/>
          <a:lstStyle/>
          <a:p>
            <a:fld id="{90436661-0D43-3B46-A526-CE5CEA165397}" type="slidenum">
              <a:rPr lang="es-ES" smtClean="0"/>
              <a:t>‹Nº›</a:t>
            </a:fld>
            <a:endParaRPr lang="es-ES"/>
          </a:p>
        </p:txBody>
      </p:sp>
    </p:spTree>
    <p:extLst>
      <p:ext uri="{BB962C8B-B14F-4D97-AF65-F5344CB8AC3E}">
        <p14:creationId xmlns:p14="http://schemas.microsoft.com/office/powerpoint/2010/main" val="2177181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521D89-5715-544D-80D3-05C5DBEBD4A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BCA92977-2772-B447-81F0-923DF16B0DE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FA3722FE-5DAC-B94D-AE8A-1414E9B0E745}"/>
              </a:ext>
            </a:extLst>
          </p:cNvPr>
          <p:cNvSpPr>
            <a:spLocks noGrp="1"/>
          </p:cNvSpPr>
          <p:nvPr>
            <p:ph type="dt" sz="half" idx="10"/>
          </p:nvPr>
        </p:nvSpPr>
        <p:spPr/>
        <p:txBody>
          <a:bodyPr/>
          <a:lstStyle/>
          <a:p>
            <a:fld id="{AEE5417E-1069-8A4D-90EA-8A5EB82E6A83}" type="datetimeFigureOut">
              <a:rPr lang="es-ES" smtClean="0"/>
              <a:t>24/07/2025</a:t>
            </a:fld>
            <a:endParaRPr lang="es-ES"/>
          </a:p>
        </p:txBody>
      </p:sp>
      <p:sp>
        <p:nvSpPr>
          <p:cNvPr id="5" name="Footer Placeholder 4">
            <a:extLst>
              <a:ext uri="{FF2B5EF4-FFF2-40B4-BE49-F238E27FC236}">
                <a16:creationId xmlns:a16="http://schemas.microsoft.com/office/drawing/2014/main" id="{B72D7B13-754E-7448-899A-52CEF4FCF99E}"/>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E610B4C0-D345-8B4E-8EEC-D81017DE8F93}"/>
              </a:ext>
            </a:extLst>
          </p:cNvPr>
          <p:cNvSpPr>
            <a:spLocks noGrp="1"/>
          </p:cNvSpPr>
          <p:nvPr>
            <p:ph type="sldNum" sz="quarter" idx="12"/>
          </p:nvPr>
        </p:nvSpPr>
        <p:spPr/>
        <p:txBody>
          <a:bodyPr/>
          <a:lstStyle/>
          <a:p>
            <a:fld id="{90436661-0D43-3B46-A526-CE5CEA165397}" type="slidenum">
              <a:rPr lang="es-ES" smtClean="0"/>
              <a:t>‹Nº›</a:t>
            </a:fld>
            <a:endParaRPr lang="es-ES"/>
          </a:p>
        </p:txBody>
      </p:sp>
    </p:spTree>
    <p:extLst>
      <p:ext uri="{BB962C8B-B14F-4D97-AF65-F5344CB8AC3E}">
        <p14:creationId xmlns:p14="http://schemas.microsoft.com/office/powerpoint/2010/main" val="2312618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1190625" y="1151930"/>
            <a:ext cx="9810750" cy="2321719"/>
          </a:xfrm>
          <a:prstGeom prst="rect">
            <a:avLst/>
          </a:prstGeom>
        </p:spPr>
        <p:txBody>
          <a:bodyPr anchor="b"/>
          <a:lstStyle>
            <a:lvl1pPr>
              <a:defRPr>
                <a:latin typeface="Helvetica Light"/>
                <a:ea typeface="Helvetica Light"/>
                <a:cs typeface="Helvetica Light"/>
                <a:sym typeface="Helvetica Light"/>
              </a:defRPr>
            </a:lvl1pPr>
          </a:lstStyle>
          <a:p>
            <a:r>
              <a:t>Title Text</a:t>
            </a:r>
          </a:p>
        </p:txBody>
      </p:sp>
      <p:sp>
        <p:nvSpPr>
          <p:cNvPr id="118" name="Body Level One…"/>
          <p:cNvSpPr txBox="1">
            <a:spLocks noGrp="1"/>
          </p:cNvSpPr>
          <p:nvPr>
            <p:ph type="body" sz="quarter" idx="1"/>
          </p:nvPr>
        </p:nvSpPr>
        <p:spPr>
          <a:xfrm>
            <a:off x="1190625" y="3536156"/>
            <a:ext cx="9810750" cy="794742"/>
          </a:xfrm>
          <a:prstGeom prst="rect">
            <a:avLst/>
          </a:prstGeom>
        </p:spPr>
        <p:txBody>
          <a:bodyPr anchor="t"/>
          <a:lstStyle>
            <a:lvl1pPr marL="0" indent="0" algn="ctr">
              <a:spcBef>
                <a:spcPts val="0"/>
              </a:spcBef>
              <a:buSzTx/>
              <a:buNone/>
              <a:defRPr>
                <a:latin typeface="Helvetica Light"/>
                <a:ea typeface="Helvetica Light"/>
                <a:cs typeface="Helvetica Light"/>
                <a:sym typeface="Helvetica Light"/>
              </a:defRPr>
            </a:lvl1pPr>
            <a:lvl2pPr marL="0" indent="160729" algn="ctr">
              <a:spcBef>
                <a:spcPts val="0"/>
              </a:spcBef>
              <a:buSzTx/>
              <a:buNone/>
              <a:defRPr>
                <a:latin typeface="Helvetica Light"/>
                <a:ea typeface="Helvetica Light"/>
                <a:cs typeface="Helvetica Light"/>
                <a:sym typeface="Helvetica Light"/>
              </a:defRPr>
            </a:lvl2pPr>
            <a:lvl3pPr marL="0" indent="321457" algn="ctr">
              <a:spcBef>
                <a:spcPts val="0"/>
              </a:spcBef>
              <a:buSzTx/>
              <a:buNone/>
              <a:defRPr>
                <a:latin typeface="Helvetica Light"/>
                <a:ea typeface="Helvetica Light"/>
                <a:cs typeface="Helvetica Light"/>
                <a:sym typeface="Helvetica Light"/>
              </a:defRPr>
            </a:lvl3pPr>
            <a:lvl4pPr marL="0" indent="482186" algn="ctr">
              <a:spcBef>
                <a:spcPts val="0"/>
              </a:spcBef>
              <a:buSzTx/>
              <a:buNone/>
              <a:defRPr>
                <a:latin typeface="Helvetica Light"/>
                <a:ea typeface="Helvetica Light"/>
                <a:cs typeface="Helvetica Light"/>
                <a:sym typeface="Helvetica Light"/>
              </a:defRPr>
            </a:lvl4pPr>
            <a:lvl5pPr marL="0" indent="642915" algn="ctr">
              <a:spcBef>
                <a:spcPts val="0"/>
              </a:spcBef>
              <a:buSzTx/>
              <a:buNone/>
              <a:defRPr>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5917310" y="6505277"/>
            <a:ext cx="345473" cy="267891"/>
          </a:xfrm>
          <a:prstGeom prst="rect">
            <a:avLst/>
          </a:prstGeom>
        </p:spPr>
        <p:txBody>
          <a:bodyPr/>
          <a:lstStyle>
            <a:lvl1pPr>
              <a:defRPr sz="1266">
                <a:latin typeface="Helvetica Light"/>
                <a:ea typeface="Helvetica Light"/>
                <a:cs typeface="Helvetica Light"/>
                <a:sym typeface="Helvetica Light"/>
              </a:defRPr>
            </a:lvl1pPr>
          </a:lstStyle>
          <a:p>
            <a:fld id="{86CB4B4D-7CA3-9044-876B-883B54F8677D}" type="slidenum">
              <a:t>‹Nº›</a:t>
            </a:fld>
            <a:endParaRPr/>
          </a:p>
        </p:txBody>
      </p:sp>
    </p:spTree>
    <p:extLst>
      <p:ext uri="{BB962C8B-B14F-4D97-AF65-F5344CB8AC3E}">
        <p14:creationId xmlns:p14="http://schemas.microsoft.com/office/powerpoint/2010/main" val="274588375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1" name="Title Text"/>
          <p:cNvSpPr txBox="1">
            <a:spLocks noGrp="1"/>
          </p:cNvSpPr>
          <p:nvPr>
            <p:ph type="title"/>
          </p:nvPr>
        </p:nvSpPr>
        <p:spPr>
          <a:xfrm rot="16200000">
            <a:off x="-1417536" y="3174504"/>
            <a:ext cx="6938563" cy="508993"/>
          </a:xfrm>
          <a:prstGeom prst="rect">
            <a:avLst/>
          </a:prstGeom>
        </p:spPr>
        <p:txBody>
          <a:bodyPr/>
          <a:lstStyle>
            <a:lvl1pPr algn="ctr"/>
          </a:lstStyle>
          <a:p>
            <a:r>
              <a:t>Title Text</a:t>
            </a:r>
          </a:p>
        </p:txBody>
      </p:sp>
      <p:sp>
        <p:nvSpPr>
          <p:cNvPr id="72" name="Line"/>
          <p:cNvSpPr/>
          <p:nvPr/>
        </p:nvSpPr>
        <p:spPr>
          <a:xfrm flipV="1">
            <a:off x="2297312" y="665879"/>
            <a:ext cx="1" cy="5526245"/>
          </a:xfrm>
          <a:prstGeom prst="line">
            <a:avLst/>
          </a:prstGeom>
          <a:ln w="25400">
            <a:solidFill>
              <a:srgbClr val="000000"/>
            </a:solidFill>
            <a:miter lim="400000"/>
          </a:ln>
        </p:spPr>
        <p:txBody>
          <a:bodyPr lIns="35700" tIns="35700" rIns="35700" bIns="35700" anchor="ctr"/>
          <a:lstStyle/>
          <a:p>
            <a:pPr defTabSz="321308">
              <a:spcBef>
                <a:spcPts val="0"/>
              </a:spcBef>
              <a:defRPr sz="1600" spc="0">
                <a:latin typeface="Helvetica"/>
                <a:ea typeface="Helvetica"/>
                <a:cs typeface="Helvetica"/>
                <a:sym typeface="Helvetica"/>
              </a:defRPr>
            </a:pPr>
            <a:endParaRPr sz="800"/>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274100792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153BD-2360-9A47-B859-8D565BC53BFB}"/>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4D51903D-195E-A44D-B365-CB410E3409E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1D9DCC83-4102-A640-87DD-DF9AE69350EA}"/>
              </a:ext>
            </a:extLst>
          </p:cNvPr>
          <p:cNvSpPr>
            <a:spLocks noGrp="1"/>
          </p:cNvSpPr>
          <p:nvPr>
            <p:ph type="dt" sz="half" idx="10"/>
          </p:nvPr>
        </p:nvSpPr>
        <p:spPr/>
        <p:txBody>
          <a:bodyPr/>
          <a:lstStyle/>
          <a:p>
            <a:fld id="{AEE5417E-1069-8A4D-90EA-8A5EB82E6A83}" type="datetimeFigureOut">
              <a:rPr lang="es-ES" smtClean="0"/>
              <a:t>24/07/2025</a:t>
            </a:fld>
            <a:endParaRPr lang="es-ES"/>
          </a:p>
        </p:txBody>
      </p:sp>
      <p:sp>
        <p:nvSpPr>
          <p:cNvPr id="5" name="Footer Placeholder 4">
            <a:extLst>
              <a:ext uri="{FF2B5EF4-FFF2-40B4-BE49-F238E27FC236}">
                <a16:creationId xmlns:a16="http://schemas.microsoft.com/office/drawing/2014/main" id="{65758C9B-2EBF-7E43-9FAA-5A0EFE56B9D0}"/>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352B57C7-9320-4B4B-9000-3F7AE278E558}"/>
              </a:ext>
            </a:extLst>
          </p:cNvPr>
          <p:cNvSpPr>
            <a:spLocks noGrp="1"/>
          </p:cNvSpPr>
          <p:nvPr>
            <p:ph type="sldNum" sz="quarter" idx="12"/>
          </p:nvPr>
        </p:nvSpPr>
        <p:spPr/>
        <p:txBody>
          <a:bodyPr/>
          <a:lstStyle/>
          <a:p>
            <a:fld id="{90436661-0D43-3B46-A526-CE5CEA165397}" type="slidenum">
              <a:rPr lang="es-ES" smtClean="0"/>
              <a:t>‹Nº›</a:t>
            </a:fld>
            <a:endParaRPr lang="es-ES"/>
          </a:p>
        </p:txBody>
      </p:sp>
    </p:spTree>
    <p:extLst>
      <p:ext uri="{BB962C8B-B14F-4D97-AF65-F5344CB8AC3E}">
        <p14:creationId xmlns:p14="http://schemas.microsoft.com/office/powerpoint/2010/main" val="1275209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B86F4-00F1-D348-B486-4BB3A6E38A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A5736B52-27DB-6A4A-997A-8555F99140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F03F7E4-6CE2-554D-A8E3-7889CFB4D16C}"/>
              </a:ext>
            </a:extLst>
          </p:cNvPr>
          <p:cNvSpPr>
            <a:spLocks noGrp="1"/>
          </p:cNvSpPr>
          <p:nvPr>
            <p:ph type="dt" sz="half" idx="10"/>
          </p:nvPr>
        </p:nvSpPr>
        <p:spPr/>
        <p:txBody>
          <a:bodyPr/>
          <a:lstStyle/>
          <a:p>
            <a:fld id="{AEE5417E-1069-8A4D-90EA-8A5EB82E6A83}" type="datetimeFigureOut">
              <a:rPr lang="es-ES" smtClean="0"/>
              <a:t>24/07/2025</a:t>
            </a:fld>
            <a:endParaRPr lang="es-ES"/>
          </a:p>
        </p:txBody>
      </p:sp>
      <p:sp>
        <p:nvSpPr>
          <p:cNvPr id="5" name="Footer Placeholder 4">
            <a:extLst>
              <a:ext uri="{FF2B5EF4-FFF2-40B4-BE49-F238E27FC236}">
                <a16:creationId xmlns:a16="http://schemas.microsoft.com/office/drawing/2014/main" id="{63DBA4C0-C84D-F944-9A9F-E03E95A1803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8F71AA0C-F158-6A4C-88AB-1EE08C4FBD86}"/>
              </a:ext>
            </a:extLst>
          </p:cNvPr>
          <p:cNvSpPr>
            <a:spLocks noGrp="1"/>
          </p:cNvSpPr>
          <p:nvPr>
            <p:ph type="sldNum" sz="quarter" idx="12"/>
          </p:nvPr>
        </p:nvSpPr>
        <p:spPr/>
        <p:txBody>
          <a:bodyPr/>
          <a:lstStyle/>
          <a:p>
            <a:fld id="{90436661-0D43-3B46-A526-CE5CEA165397}" type="slidenum">
              <a:rPr lang="es-ES" smtClean="0"/>
              <a:t>‹Nº›</a:t>
            </a:fld>
            <a:endParaRPr lang="es-ES"/>
          </a:p>
        </p:txBody>
      </p:sp>
    </p:spTree>
    <p:extLst>
      <p:ext uri="{BB962C8B-B14F-4D97-AF65-F5344CB8AC3E}">
        <p14:creationId xmlns:p14="http://schemas.microsoft.com/office/powerpoint/2010/main" val="2483035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E088-6A4B-3B4B-BD3F-84D880A4DCF6}"/>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6A96C5BF-AF84-2548-9959-33571B9D4D2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22A2D665-EC68-F540-BDE9-03C40BA89D1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8FF3A53B-543A-4145-9DB9-EEC9B18CCC02}"/>
              </a:ext>
            </a:extLst>
          </p:cNvPr>
          <p:cNvSpPr>
            <a:spLocks noGrp="1"/>
          </p:cNvSpPr>
          <p:nvPr>
            <p:ph type="dt" sz="half" idx="10"/>
          </p:nvPr>
        </p:nvSpPr>
        <p:spPr/>
        <p:txBody>
          <a:bodyPr/>
          <a:lstStyle/>
          <a:p>
            <a:fld id="{AEE5417E-1069-8A4D-90EA-8A5EB82E6A83}" type="datetimeFigureOut">
              <a:rPr lang="es-ES" smtClean="0"/>
              <a:t>24/07/2025</a:t>
            </a:fld>
            <a:endParaRPr lang="es-ES"/>
          </a:p>
        </p:txBody>
      </p:sp>
      <p:sp>
        <p:nvSpPr>
          <p:cNvPr id="6" name="Footer Placeholder 5">
            <a:extLst>
              <a:ext uri="{FF2B5EF4-FFF2-40B4-BE49-F238E27FC236}">
                <a16:creationId xmlns:a16="http://schemas.microsoft.com/office/drawing/2014/main" id="{F14C8EC4-9FC7-C749-8876-09E77A09451A}"/>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01CBE898-B343-1449-B538-031DA5A4A96E}"/>
              </a:ext>
            </a:extLst>
          </p:cNvPr>
          <p:cNvSpPr>
            <a:spLocks noGrp="1"/>
          </p:cNvSpPr>
          <p:nvPr>
            <p:ph type="sldNum" sz="quarter" idx="12"/>
          </p:nvPr>
        </p:nvSpPr>
        <p:spPr/>
        <p:txBody>
          <a:bodyPr/>
          <a:lstStyle/>
          <a:p>
            <a:fld id="{90436661-0D43-3B46-A526-CE5CEA165397}" type="slidenum">
              <a:rPr lang="es-ES" smtClean="0"/>
              <a:t>‹Nº›</a:t>
            </a:fld>
            <a:endParaRPr lang="es-ES"/>
          </a:p>
        </p:txBody>
      </p:sp>
    </p:spTree>
    <p:extLst>
      <p:ext uri="{BB962C8B-B14F-4D97-AF65-F5344CB8AC3E}">
        <p14:creationId xmlns:p14="http://schemas.microsoft.com/office/powerpoint/2010/main" val="2018406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DC48C-F706-3E42-96E6-6907BA39E7DF}"/>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4C7C186F-6DCF-A74E-A751-DB905DC16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002B66A-203C-4D4E-B32C-04DAC03004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5B9D645D-AA25-8C4B-A06A-87EE79FA02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46121D-20A6-E448-860B-60A828EA432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888F97FA-D5FD-2542-8D81-7E8B6A2CF9A1}"/>
              </a:ext>
            </a:extLst>
          </p:cNvPr>
          <p:cNvSpPr>
            <a:spLocks noGrp="1"/>
          </p:cNvSpPr>
          <p:nvPr>
            <p:ph type="dt" sz="half" idx="10"/>
          </p:nvPr>
        </p:nvSpPr>
        <p:spPr/>
        <p:txBody>
          <a:bodyPr/>
          <a:lstStyle/>
          <a:p>
            <a:fld id="{AEE5417E-1069-8A4D-90EA-8A5EB82E6A83}" type="datetimeFigureOut">
              <a:rPr lang="es-ES" smtClean="0"/>
              <a:t>24/07/2025</a:t>
            </a:fld>
            <a:endParaRPr lang="es-ES"/>
          </a:p>
        </p:txBody>
      </p:sp>
      <p:sp>
        <p:nvSpPr>
          <p:cNvPr id="8" name="Footer Placeholder 7">
            <a:extLst>
              <a:ext uri="{FF2B5EF4-FFF2-40B4-BE49-F238E27FC236}">
                <a16:creationId xmlns:a16="http://schemas.microsoft.com/office/drawing/2014/main" id="{785BCF90-04F5-9344-B545-C10AA2674B68}"/>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B22C1365-1874-D141-88E8-384C354329A1}"/>
              </a:ext>
            </a:extLst>
          </p:cNvPr>
          <p:cNvSpPr>
            <a:spLocks noGrp="1"/>
          </p:cNvSpPr>
          <p:nvPr>
            <p:ph type="sldNum" sz="quarter" idx="12"/>
          </p:nvPr>
        </p:nvSpPr>
        <p:spPr/>
        <p:txBody>
          <a:bodyPr/>
          <a:lstStyle/>
          <a:p>
            <a:fld id="{90436661-0D43-3B46-A526-CE5CEA165397}" type="slidenum">
              <a:rPr lang="es-ES" smtClean="0"/>
              <a:t>‹Nº›</a:t>
            </a:fld>
            <a:endParaRPr lang="es-ES"/>
          </a:p>
        </p:txBody>
      </p:sp>
    </p:spTree>
    <p:extLst>
      <p:ext uri="{BB962C8B-B14F-4D97-AF65-F5344CB8AC3E}">
        <p14:creationId xmlns:p14="http://schemas.microsoft.com/office/powerpoint/2010/main" val="2795572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8104-3C76-A14C-BDA2-9E00ED3D52B0}"/>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2D95C379-E8F7-3D43-8FB1-E82C28B96916}"/>
              </a:ext>
            </a:extLst>
          </p:cNvPr>
          <p:cNvSpPr>
            <a:spLocks noGrp="1"/>
          </p:cNvSpPr>
          <p:nvPr>
            <p:ph type="dt" sz="half" idx="10"/>
          </p:nvPr>
        </p:nvSpPr>
        <p:spPr/>
        <p:txBody>
          <a:bodyPr/>
          <a:lstStyle/>
          <a:p>
            <a:fld id="{AEE5417E-1069-8A4D-90EA-8A5EB82E6A83}" type="datetimeFigureOut">
              <a:rPr lang="es-ES" smtClean="0"/>
              <a:t>24/07/2025</a:t>
            </a:fld>
            <a:endParaRPr lang="es-ES"/>
          </a:p>
        </p:txBody>
      </p:sp>
      <p:sp>
        <p:nvSpPr>
          <p:cNvPr id="4" name="Footer Placeholder 3">
            <a:extLst>
              <a:ext uri="{FF2B5EF4-FFF2-40B4-BE49-F238E27FC236}">
                <a16:creationId xmlns:a16="http://schemas.microsoft.com/office/drawing/2014/main" id="{17762E48-69AA-AE45-8B6B-B9C639DEEB9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D923C5B5-F38A-C143-91ED-54597AC31EC4}"/>
              </a:ext>
            </a:extLst>
          </p:cNvPr>
          <p:cNvSpPr>
            <a:spLocks noGrp="1"/>
          </p:cNvSpPr>
          <p:nvPr>
            <p:ph type="sldNum" sz="quarter" idx="12"/>
          </p:nvPr>
        </p:nvSpPr>
        <p:spPr/>
        <p:txBody>
          <a:bodyPr/>
          <a:lstStyle/>
          <a:p>
            <a:fld id="{90436661-0D43-3B46-A526-CE5CEA165397}" type="slidenum">
              <a:rPr lang="es-ES" smtClean="0"/>
              <a:t>‹Nº›</a:t>
            </a:fld>
            <a:endParaRPr lang="es-ES"/>
          </a:p>
        </p:txBody>
      </p:sp>
    </p:spTree>
    <p:extLst>
      <p:ext uri="{BB962C8B-B14F-4D97-AF65-F5344CB8AC3E}">
        <p14:creationId xmlns:p14="http://schemas.microsoft.com/office/powerpoint/2010/main" val="3646303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17CA46-C7BC-874D-BBEA-ED43ADBE6D26}"/>
              </a:ext>
            </a:extLst>
          </p:cNvPr>
          <p:cNvSpPr>
            <a:spLocks noGrp="1"/>
          </p:cNvSpPr>
          <p:nvPr>
            <p:ph type="dt" sz="half" idx="10"/>
          </p:nvPr>
        </p:nvSpPr>
        <p:spPr/>
        <p:txBody>
          <a:bodyPr/>
          <a:lstStyle/>
          <a:p>
            <a:fld id="{AEE5417E-1069-8A4D-90EA-8A5EB82E6A83}" type="datetimeFigureOut">
              <a:rPr lang="es-ES" smtClean="0"/>
              <a:t>24/07/2025</a:t>
            </a:fld>
            <a:endParaRPr lang="es-ES"/>
          </a:p>
        </p:txBody>
      </p:sp>
      <p:sp>
        <p:nvSpPr>
          <p:cNvPr id="3" name="Footer Placeholder 2">
            <a:extLst>
              <a:ext uri="{FF2B5EF4-FFF2-40B4-BE49-F238E27FC236}">
                <a16:creationId xmlns:a16="http://schemas.microsoft.com/office/drawing/2014/main" id="{91A15111-A986-F44C-99B4-C3B85A90D774}"/>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3E547692-F41D-E347-B47D-B0110272CC35}"/>
              </a:ext>
            </a:extLst>
          </p:cNvPr>
          <p:cNvSpPr>
            <a:spLocks noGrp="1"/>
          </p:cNvSpPr>
          <p:nvPr>
            <p:ph type="sldNum" sz="quarter" idx="12"/>
          </p:nvPr>
        </p:nvSpPr>
        <p:spPr/>
        <p:txBody>
          <a:bodyPr/>
          <a:lstStyle/>
          <a:p>
            <a:fld id="{90436661-0D43-3B46-A526-CE5CEA165397}" type="slidenum">
              <a:rPr lang="es-ES" smtClean="0"/>
              <a:t>‹Nº›</a:t>
            </a:fld>
            <a:endParaRPr lang="es-ES"/>
          </a:p>
        </p:txBody>
      </p:sp>
    </p:spTree>
    <p:extLst>
      <p:ext uri="{BB962C8B-B14F-4D97-AF65-F5344CB8AC3E}">
        <p14:creationId xmlns:p14="http://schemas.microsoft.com/office/powerpoint/2010/main" val="1689254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5F9A2-DA28-8B4C-9CF2-1013D9D0FA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024D699C-6479-C045-A85F-92094CFC01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2B774A3A-8BAD-2346-9557-EB82EAD743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3BD894-E9CB-A24D-9BFA-83739EE79782}"/>
              </a:ext>
            </a:extLst>
          </p:cNvPr>
          <p:cNvSpPr>
            <a:spLocks noGrp="1"/>
          </p:cNvSpPr>
          <p:nvPr>
            <p:ph type="dt" sz="half" idx="10"/>
          </p:nvPr>
        </p:nvSpPr>
        <p:spPr/>
        <p:txBody>
          <a:bodyPr/>
          <a:lstStyle/>
          <a:p>
            <a:fld id="{AEE5417E-1069-8A4D-90EA-8A5EB82E6A83}" type="datetimeFigureOut">
              <a:rPr lang="es-ES" smtClean="0"/>
              <a:t>24/07/2025</a:t>
            </a:fld>
            <a:endParaRPr lang="es-ES"/>
          </a:p>
        </p:txBody>
      </p:sp>
      <p:sp>
        <p:nvSpPr>
          <p:cNvPr id="6" name="Footer Placeholder 5">
            <a:extLst>
              <a:ext uri="{FF2B5EF4-FFF2-40B4-BE49-F238E27FC236}">
                <a16:creationId xmlns:a16="http://schemas.microsoft.com/office/drawing/2014/main" id="{F878D41F-E77C-AF44-8469-F249C17A9B4F}"/>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E7579ECA-45DD-2440-BE04-42549B0AB62E}"/>
              </a:ext>
            </a:extLst>
          </p:cNvPr>
          <p:cNvSpPr>
            <a:spLocks noGrp="1"/>
          </p:cNvSpPr>
          <p:nvPr>
            <p:ph type="sldNum" sz="quarter" idx="12"/>
          </p:nvPr>
        </p:nvSpPr>
        <p:spPr/>
        <p:txBody>
          <a:bodyPr/>
          <a:lstStyle/>
          <a:p>
            <a:fld id="{90436661-0D43-3B46-A526-CE5CEA165397}" type="slidenum">
              <a:rPr lang="es-ES" smtClean="0"/>
              <a:t>‹Nº›</a:t>
            </a:fld>
            <a:endParaRPr lang="es-ES"/>
          </a:p>
        </p:txBody>
      </p:sp>
    </p:spTree>
    <p:extLst>
      <p:ext uri="{BB962C8B-B14F-4D97-AF65-F5344CB8AC3E}">
        <p14:creationId xmlns:p14="http://schemas.microsoft.com/office/powerpoint/2010/main" val="4278007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3157D-01A3-1F4C-AA67-A8EA376E6E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E96ED96D-13DA-C34A-9B71-3BED9BE1C9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2FE5493E-BDCA-104C-AA58-BA60AF2313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0D84B6-D068-684B-B5A6-68570E1D5977}"/>
              </a:ext>
            </a:extLst>
          </p:cNvPr>
          <p:cNvSpPr>
            <a:spLocks noGrp="1"/>
          </p:cNvSpPr>
          <p:nvPr>
            <p:ph type="dt" sz="half" idx="10"/>
          </p:nvPr>
        </p:nvSpPr>
        <p:spPr/>
        <p:txBody>
          <a:bodyPr/>
          <a:lstStyle/>
          <a:p>
            <a:fld id="{AEE5417E-1069-8A4D-90EA-8A5EB82E6A83}" type="datetimeFigureOut">
              <a:rPr lang="es-ES" smtClean="0"/>
              <a:t>24/07/2025</a:t>
            </a:fld>
            <a:endParaRPr lang="es-ES"/>
          </a:p>
        </p:txBody>
      </p:sp>
      <p:sp>
        <p:nvSpPr>
          <p:cNvPr id="6" name="Footer Placeholder 5">
            <a:extLst>
              <a:ext uri="{FF2B5EF4-FFF2-40B4-BE49-F238E27FC236}">
                <a16:creationId xmlns:a16="http://schemas.microsoft.com/office/drawing/2014/main" id="{FB397B7D-C458-2D4E-BE42-4EFB9D0C1011}"/>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2C494097-A44B-B743-9CDC-3F9231FFDC82}"/>
              </a:ext>
            </a:extLst>
          </p:cNvPr>
          <p:cNvSpPr>
            <a:spLocks noGrp="1"/>
          </p:cNvSpPr>
          <p:nvPr>
            <p:ph type="sldNum" sz="quarter" idx="12"/>
          </p:nvPr>
        </p:nvSpPr>
        <p:spPr/>
        <p:txBody>
          <a:bodyPr/>
          <a:lstStyle/>
          <a:p>
            <a:fld id="{90436661-0D43-3B46-A526-CE5CEA165397}" type="slidenum">
              <a:rPr lang="es-ES" smtClean="0"/>
              <a:t>‹Nº›</a:t>
            </a:fld>
            <a:endParaRPr lang="es-ES"/>
          </a:p>
        </p:txBody>
      </p:sp>
    </p:spTree>
    <p:extLst>
      <p:ext uri="{BB962C8B-B14F-4D97-AF65-F5344CB8AC3E}">
        <p14:creationId xmlns:p14="http://schemas.microsoft.com/office/powerpoint/2010/main" val="3226201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C95667-308C-DC46-A148-52375F11D9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7DE7A7AC-2480-E14A-A0E4-3A86327F56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7C2148F6-BD51-1A46-8B29-3B12C7D5D5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E5417E-1069-8A4D-90EA-8A5EB82E6A83}" type="datetimeFigureOut">
              <a:rPr lang="es-ES" smtClean="0"/>
              <a:t>24/07/2025</a:t>
            </a:fld>
            <a:endParaRPr lang="es-ES"/>
          </a:p>
        </p:txBody>
      </p:sp>
      <p:sp>
        <p:nvSpPr>
          <p:cNvPr id="5" name="Footer Placeholder 4">
            <a:extLst>
              <a:ext uri="{FF2B5EF4-FFF2-40B4-BE49-F238E27FC236}">
                <a16:creationId xmlns:a16="http://schemas.microsoft.com/office/drawing/2014/main" id="{37443866-3E7D-C34F-83AF-039A24BB13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3FACCC28-CBF5-7E46-A61C-18C4EE3B16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436661-0D43-3B46-A526-CE5CEA165397}" type="slidenum">
              <a:rPr lang="es-ES" smtClean="0"/>
              <a:t>‹Nº›</a:t>
            </a:fld>
            <a:endParaRPr lang="es-ES"/>
          </a:p>
        </p:txBody>
      </p:sp>
    </p:spTree>
    <p:extLst>
      <p:ext uri="{BB962C8B-B14F-4D97-AF65-F5344CB8AC3E}">
        <p14:creationId xmlns:p14="http://schemas.microsoft.com/office/powerpoint/2010/main" val="2564959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4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5.png"/><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57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550.png"/><Relationship Id="rId4" Type="http://schemas.openxmlformats.org/officeDocument/2006/relationships/image" Target="../media/image540.png"/></Relationships>
</file>

<file path=ppt/slides/_rels/slide2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24.emf"/></Relationships>
</file>

<file path=ppt/slides/_rels/slide2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20.png"/><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D309F-3A22-4543-B91A-041BBE3A890C}"/>
              </a:ext>
            </a:extLst>
          </p:cNvPr>
          <p:cNvSpPr>
            <a:spLocks noGrp="1"/>
          </p:cNvSpPr>
          <p:nvPr>
            <p:ph type="title"/>
          </p:nvPr>
        </p:nvSpPr>
        <p:spPr>
          <a:xfrm>
            <a:off x="838200" y="2473325"/>
            <a:ext cx="10515600" cy="1325563"/>
          </a:xfrm>
        </p:spPr>
        <p:txBody>
          <a:bodyPr/>
          <a:lstStyle/>
          <a:p>
            <a:pPr algn="ctr"/>
            <a:r>
              <a:rPr lang="en-CA" dirty="0"/>
              <a:t>Modelling Perceptual Decision Making:</a:t>
            </a:r>
            <a:br>
              <a:rPr lang="en-CA" dirty="0"/>
            </a:br>
            <a:r>
              <a:rPr lang="en-CA" dirty="0"/>
              <a:t>the Drift Diffusion Model (part B)</a:t>
            </a:r>
          </a:p>
        </p:txBody>
      </p:sp>
      <p:sp>
        <p:nvSpPr>
          <p:cNvPr id="5" name="TextBox 4">
            <a:extLst>
              <a:ext uri="{FF2B5EF4-FFF2-40B4-BE49-F238E27FC236}">
                <a16:creationId xmlns:a16="http://schemas.microsoft.com/office/drawing/2014/main" id="{C1274DA3-B69B-0849-9035-33AE411C2F8E}"/>
              </a:ext>
            </a:extLst>
          </p:cNvPr>
          <p:cNvSpPr txBox="1"/>
          <p:nvPr/>
        </p:nvSpPr>
        <p:spPr>
          <a:xfrm>
            <a:off x="309967" y="6175833"/>
            <a:ext cx="11461362" cy="523220"/>
          </a:xfrm>
          <a:prstGeom prst="rect">
            <a:avLst/>
          </a:prstGeom>
          <a:noFill/>
        </p:spPr>
        <p:txBody>
          <a:bodyPr wrap="square" rtlCol="0">
            <a:spAutoFit/>
          </a:bodyPr>
          <a:lstStyle/>
          <a:p>
            <a:pPr algn="ctr"/>
            <a:r>
              <a:rPr lang="en-CA" sz="2800"/>
              <a:t>Slides are based on previous lectures by Alfonso </a:t>
            </a:r>
            <a:r>
              <a:rPr lang="en-CA" sz="2800" dirty="0" err="1"/>
              <a:t>Renart</a:t>
            </a:r>
            <a:r>
              <a:rPr lang="en-CA" sz="2800" dirty="0"/>
              <a:t> and Anne </a:t>
            </a:r>
            <a:r>
              <a:rPr lang="en-CA" sz="2800" dirty="0" err="1"/>
              <a:t>Urai</a:t>
            </a:r>
            <a:endParaRPr lang="en-CA" sz="2800" dirty="0"/>
          </a:p>
        </p:txBody>
      </p:sp>
      <p:pic>
        <p:nvPicPr>
          <p:cNvPr id="4" name="Imatge 3">
            <a:extLst>
              <a:ext uri="{FF2B5EF4-FFF2-40B4-BE49-F238E27FC236}">
                <a16:creationId xmlns:a16="http://schemas.microsoft.com/office/drawing/2014/main" id="{B7C939F2-D6BC-5A43-BDDE-F61217525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4109" y="402957"/>
            <a:ext cx="2601067" cy="1720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B576F73-BBD3-8047-AE44-CC354D37D337}"/>
              </a:ext>
            </a:extLst>
          </p:cNvPr>
          <p:cNvSpPr txBox="1"/>
          <p:nvPr/>
        </p:nvSpPr>
        <p:spPr>
          <a:xfrm>
            <a:off x="309967" y="3872015"/>
            <a:ext cx="11461362" cy="523220"/>
          </a:xfrm>
          <a:prstGeom prst="rect">
            <a:avLst/>
          </a:prstGeom>
          <a:noFill/>
        </p:spPr>
        <p:txBody>
          <a:bodyPr wrap="square" rtlCol="0">
            <a:spAutoFit/>
          </a:bodyPr>
          <a:lstStyle/>
          <a:p>
            <a:pPr algn="ctr"/>
            <a:r>
              <a:rPr lang="en-CA" sz="2800"/>
              <a:t>Jaime de la Rocha</a:t>
            </a:r>
          </a:p>
        </p:txBody>
      </p:sp>
      <p:sp>
        <p:nvSpPr>
          <p:cNvPr id="7" name="TextBox 6">
            <a:extLst>
              <a:ext uri="{FF2B5EF4-FFF2-40B4-BE49-F238E27FC236}">
                <a16:creationId xmlns:a16="http://schemas.microsoft.com/office/drawing/2014/main" id="{417C9DAD-4A0A-3446-AF5F-5221EB168159}"/>
              </a:ext>
            </a:extLst>
          </p:cNvPr>
          <p:cNvSpPr txBox="1"/>
          <p:nvPr/>
        </p:nvSpPr>
        <p:spPr>
          <a:xfrm>
            <a:off x="325465" y="4508168"/>
            <a:ext cx="11461362" cy="523220"/>
          </a:xfrm>
          <a:prstGeom prst="rect">
            <a:avLst/>
          </a:prstGeom>
          <a:noFill/>
        </p:spPr>
        <p:txBody>
          <a:bodyPr wrap="square" rtlCol="0">
            <a:spAutoFit/>
          </a:bodyPr>
          <a:lstStyle/>
          <a:p>
            <a:pPr algn="ctr"/>
            <a:r>
              <a:rPr lang="en-CA" sz="2800"/>
              <a:t>Brain Circuits and Behavior Lab, IDIBAPS</a:t>
            </a:r>
          </a:p>
        </p:txBody>
      </p:sp>
    </p:spTree>
    <p:extLst>
      <p:ext uri="{BB962C8B-B14F-4D97-AF65-F5344CB8AC3E}">
        <p14:creationId xmlns:p14="http://schemas.microsoft.com/office/powerpoint/2010/main" val="3985650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ounded Rectangle 135">
            <a:extLst>
              <a:ext uri="{FF2B5EF4-FFF2-40B4-BE49-F238E27FC236}">
                <a16:creationId xmlns:a16="http://schemas.microsoft.com/office/drawing/2014/main" id="{10C24B23-0BED-0E43-94DA-E282930AAB03}"/>
              </a:ext>
            </a:extLst>
          </p:cNvPr>
          <p:cNvSpPr/>
          <p:nvPr/>
        </p:nvSpPr>
        <p:spPr>
          <a:xfrm>
            <a:off x="6096000" y="3238942"/>
            <a:ext cx="5284304" cy="636105"/>
          </a:xfrm>
          <a:prstGeom prst="roundRect">
            <a:avLst>
              <a:gd name="adj" fmla="val 3073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ounded Rectangle 41">
            <a:extLst>
              <a:ext uri="{FF2B5EF4-FFF2-40B4-BE49-F238E27FC236}">
                <a16:creationId xmlns:a16="http://schemas.microsoft.com/office/drawing/2014/main" id="{96ECD5A4-EED7-F248-ADBE-C60703B8F2E2}"/>
              </a:ext>
            </a:extLst>
          </p:cNvPr>
          <p:cNvSpPr/>
          <p:nvPr/>
        </p:nvSpPr>
        <p:spPr>
          <a:xfrm>
            <a:off x="6096000" y="2385391"/>
            <a:ext cx="5284304" cy="636105"/>
          </a:xfrm>
          <a:prstGeom prst="roundRect">
            <a:avLst>
              <a:gd name="adj" fmla="val 3073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7" name="Oval 216">
            <a:extLst>
              <a:ext uri="{FF2B5EF4-FFF2-40B4-BE49-F238E27FC236}">
                <a16:creationId xmlns:a16="http://schemas.microsoft.com/office/drawing/2014/main" id="{79D0FB99-BC24-1049-8877-60A87C9B9F72}"/>
              </a:ext>
            </a:extLst>
          </p:cNvPr>
          <p:cNvSpPr/>
          <p:nvPr/>
        </p:nvSpPr>
        <p:spPr>
          <a:xfrm rot="14569144">
            <a:off x="7438435" y="5854489"/>
            <a:ext cx="230372" cy="230372"/>
          </a:xfrm>
          <a:prstGeom prst="ellipse">
            <a:avLst/>
          </a:prstGeom>
          <a:solidFill>
            <a:srgbClr val="FF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4" name="Oval 213">
            <a:extLst>
              <a:ext uri="{FF2B5EF4-FFF2-40B4-BE49-F238E27FC236}">
                <a16:creationId xmlns:a16="http://schemas.microsoft.com/office/drawing/2014/main" id="{A45F3184-985F-134A-97EB-5F015721B5EC}"/>
              </a:ext>
            </a:extLst>
          </p:cNvPr>
          <p:cNvSpPr/>
          <p:nvPr/>
        </p:nvSpPr>
        <p:spPr>
          <a:xfrm>
            <a:off x="9353380" y="5881777"/>
            <a:ext cx="230372" cy="230372"/>
          </a:xfrm>
          <a:prstGeom prst="ellipse">
            <a:avLst/>
          </a:prstGeom>
          <a:solidFill>
            <a:srgbClr val="00B050">
              <a:alpha val="5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28532454-E2D0-CA4A-BEA1-CB5EA004AE62}"/>
              </a:ext>
            </a:extLst>
          </p:cNvPr>
          <p:cNvSpPr/>
          <p:nvPr/>
        </p:nvSpPr>
        <p:spPr>
          <a:xfrm>
            <a:off x="650950" y="2417215"/>
            <a:ext cx="2146646" cy="20419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Oval 4">
            <a:extLst>
              <a:ext uri="{FF2B5EF4-FFF2-40B4-BE49-F238E27FC236}">
                <a16:creationId xmlns:a16="http://schemas.microsoft.com/office/drawing/2014/main" id="{E0FA9F4F-C92C-B546-9417-0E4C0192151E}"/>
              </a:ext>
            </a:extLst>
          </p:cNvPr>
          <p:cNvSpPr/>
          <p:nvPr/>
        </p:nvSpPr>
        <p:spPr>
          <a:xfrm>
            <a:off x="1865638" y="2626644"/>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9D740E96-667F-4942-B0F9-4C9492A0584D}"/>
              </a:ext>
            </a:extLst>
          </p:cNvPr>
          <p:cNvSpPr/>
          <p:nvPr/>
        </p:nvSpPr>
        <p:spPr>
          <a:xfrm>
            <a:off x="734722" y="307691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07EB9C4F-5725-7041-AA76-2E00839CD299}"/>
              </a:ext>
            </a:extLst>
          </p:cNvPr>
          <p:cNvSpPr/>
          <p:nvPr/>
        </p:nvSpPr>
        <p:spPr>
          <a:xfrm>
            <a:off x="1970352" y="315021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D71A5AB9-BD12-DF4E-A867-C68F8DB1A1E5}"/>
              </a:ext>
            </a:extLst>
          </p:cNvPr>
          <p:cNvSpPr/>
          <p:nvPr/>
        </p:nvSpPr>
        <p:spPr>
          <a:xfrm>
            <a:off x="2294967" y="3893689"/>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1362F38E-CF38-B441-82DF-B20A3148FBB4}"/>
              </a:ext>
            </a:extLst>
          </p:cNvPr>
          <p:cNvSpPr/>
          <p:nvPr/>
        </p:nvSpPr>
        <p:spPr>
          <a:xfrm>
            <a:off x="1813280" y="413453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FF43420C-3921-654A-A121-32D7D0167174}"/>
              </a:ext>
            </a:extLst>
          </p:cNvPr>
          <p:cNvSpPr/>
          <p:nvPr/>
        </p:nvSpPr>
        <p:spPr>
          <a:xfrm>
            <a:off x="1069808" y="3663317"/>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5FCB6230-5136-A849-AC48-7FB53E9723DD}"/>
              </a:ext>
            </a:extLst>
          </p:cNvPr>
          <p:cNvSpPr/>
          <p:nvPr/>
        </p:nvSpPr>
        <p:spPr>
          <a:xfrm>
            <a:off x="849907" y="4186889"/>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C87BA635-4A8F-FC4D-A8B8-6AC31098B8D4}"/>
              </a:ext>
            </a:extLst>
          </p:cNvPr>
          <p:cNvSpPr/>
          <p:nvPr/>
        </p:nvSpPr>
        <p:spPr>
          <a:xfrm>
            <a:off x="2357796" y="261617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80AC0953-0BD9-BB47-93E2-EE79BBDB3730}"/>
              </a:ext>
            </a:extLst>
          </p:cNvPr>
          <p:cNvSpPr/>
          <p:nvPr/>
        </p:nvSpPr>
        <p:spPr>
          <a:xfrm>
            <a:off x="1268765" y="326540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BD1F5FD5-6614-1748-9387-C753516E2447}"/>
              </a:ext>
            </a:extLst>
          </p:cNvPr>
          <p:cNvSpPr/>
          <p:nvPr/>
        </p:nvSpPr>
        <p:spPr>
          <a:xfrm>
            <a:off x="1006979" y="2741830"/>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a:extLst>
              <a:ext uri="{FF2B5EF4-FFF2-40B4-BE49-F238E27FC236}">
                <a16:creationId xmlns:a16="http://schemas.microsoft.com/office/drawing/2014/main" id="{7890C056-39AF-6744-9D3E-0C79DB815171}"/>
              </a:ext>
            </a:extLst>
          </p:cNvPr>
          <p:cNvSpPr/>
          <p:nvPr/>
        </p:nvSpPr>
        <p:spPr>
          <a:xfrm>
            <a:off x="1834223" y="3569074"/>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96FAE309-14BA-EC4F-A8B4-8E33619B2187}"/>
              </a:ext>
            </a:extLst>
          </p:cNvPr>
          <p:cNvSpPr/>
          <p:nvPr/>
        </p:nvSpPr>
        <p:spPr>
          <a:xfrm>
            <a:off x="1383951" y="2919844"/>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2EB77314-307A-1D41-9518-522C1D5F3B6A}"/>
              </a:ext>
            </a:extLst>
          </p:cNvPr>
          <p:cNvSpPr/>
          <p:nvPr/>
        </p:nvSpPr>
        <p:spPr>
          <a:xfrm rot="9988677">
            <a:off x="2206801" y="329002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a:extLst>
              <a:ext uri="{FF2B5EF4-FFF2-40B4-BE49-F238E27FC236}">
                <a16:creationId xmlns:a16="http://schemas.microsoft.com/office/drawing/2014/main" id="{CFB363A5-E694-E448-A130-BDFFF4E3366D}"/>
              </a:ext>
            </a:extLst>
          </p:cNvPr>
          <p:cNvSpPr/>
          <p:nvPr/>
        </p:nvSpPr>
        <p:spPr>
          <a:xfrm rot="9988677">
            <a:off x="1284679" y="2505173"/>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a:extLst>
              <a:ext uri="{FF2B5EF4-FFF2-40B4-BE49-F238E27FC236}">
                <a16:creationId xmlns:a16="http://schemas.microsoft.com/office/drawing/2014/main" id="{4052852C-F32E-1843-A693-61EAB3AD6735}"/>
              </a:ext>
            </a:extLst>
          </p:cNvPr>
          <p:cNvSpPr/>
          <p:nvPr/>
        </p:nvSpPr>
        <p:spPr>
          <a:xfrm rot="9988677">
            <a:off x="1722226" y="3514262"/>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E3C1A026-7A71-2C4B-956B-3297D61CEB6A}"/>
              </a:ext>
            </a:extLst>
          </p:cNvPr>
          <p:cNvSpPr/>
          <p:nvPr/>
        </p:nvSpPr>
        <p:spPr>
          <a:xfrm rot="9988677">
            <a:off x="1075264" y="400371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F0E4EC93-CA13-C24D-A2D5-6EE1B95A8D2D}"/>
              </a:ext>
            </a:extLst>
          </p:cNvPr>
          <p:cNvSpPr/>
          <p:nvPr/>
        </p:nvSpPr>
        <p:spPr>
          <a:xfrm rot="9988677">
            <a:off x="728469" y="359169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a:extLst>
              <a:ext uri="{FF2B5EF4-FFF2-40B4-BE49-F238E27FC236}">
                <a16:creationId xmlns:a16="http://schemas.microsoft.com/office/drawing/2014/main" id="{4AB3EA76-785F-2C40-806B-D61542399029}"/>
              </a:ext>
            </a:extLst>
          </p:cNvPr>
          <p:cNvSpPr/>
          <p:nvPr/>
        </p:nvSpPr>
        <p:spPr>
          <a:xfrm rot="9988677">
            <a:off x="1012782" y="292619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BF2AFF13-741B-BF40-876A-B91934D84E44}"/>
              </a:ext>
            </a:extLst>
          </p:cNvPr>
          <p:cNvSpPr/>
          <p:nvPr/>
        </p:nvSpPr>
        <p:spPr>
          <a:xfrm rot="9988677">
            <a:off x="735037" y="248925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D3D9465F-7888-8A40-9B49-B61BF5759039}"/>
              </a:ext>
            </a:extLst>
          </p:cNvPr>
          <p:cNvSpPr/>
          <p:nvPr/>
        </p:nvSpPr>
        <p:spPr>
          <a:xfrm rot="9988677">
            <a:off x="2373944" y="357760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11426AE9-BD92-F640-AE9F-A5CBA8033B11}"/>
              </a:ext>
            </a:extLst>
          </p:cNvPr>
          <p:cNvSpPr/>
          <p:nvPr/>
        </p:nvSpPr>
        <p:spPr>
          <a:xfrm rot="9988677">
            <a:off x="1446188" y="285905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2AEAD1F6-BCCF-E848-9920-C0211488A21F}"/>
              </a:ext>
            </a:extLst>
          </p:cNvPr>
          <p:cNvSpPr/>
          <p:nvPr/>
        </p:nvSpPr>
        <p:spPr>
          <a:xfrm rot="9988677">
            <a:off x="1894037" y="2482105"/>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643B8EF6-0259-A142-B52A-366108649B09}"/>
              </a:ext>
            </a:extLst>
          </p:cNvPr>
          <p:cNvSpPr/>
          <p:nvPr/>
        </p:nvSpPr>
        <p:spPr>
          <a:xfrm rot="9988677">
            <a:off x="1283149" y="347984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7CEE83EB-EA98-9547-A077-B1B712FE8131}"/>
              </a:ext>
            </a:extLst>
          </p:cNvPr>
          <p:cNvSpPr/>
          <p:nvPr/>
        </p:nvSpPr>
        <p:spPr>
          <a:xfrm rot="9988677">
            <a:off x="1809100" y="2890250"/>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BC95917D-3A3D-A54A-98EF-F09AD86B997F}"/>
              </a:ext>
            </a:extLst>
          </p:cNvPr>
          <p:cNvSpPr/>
          <p:nvPr/>
        </p:nvSpPr>
        <p:spPr>
          <a:xfrm rot="14569144">
            <a:off x="2002606" y="423622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8F99177F-D5CD-F342-813E-58118E5FF5B8}"/>
              </a:ext>
            </a:extLst>
          </p:cNvPr>
          <p:cNvSpPr/>
          <p:nvPr/>
        </p:nvSpPr>
        <p:spPr>
          <a:xfrm rot="14569144">
            <a:off x="1378831" y="377981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BC83EC42-E7B3-1C4F-ABB7-6C965E498A09}"/>
              </a:ext>
            </a:extLst>
          </p:cNvPr>
          <p:cNvSpPr/>
          <p:nvPr/>
        </p:nvSpPr>
        <p:spPr>
          <a:xfrm rot="14569144">
            <a:off x="1670286" y="381830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7251D397-8617-BB4F-85F8-56B85CC05241}"/>
              </a:ext>
            </a:extLst>
          </p:cNvPr>
          <p:cNvSpPr/>
          <p:nvPr/>
        </p:nvSpPr>
        <p:spPr>
          <a:xfrm rot="14569144">
            <a:off x="1041899" y="3305222"/>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E39068CF-A3E0-E243-BE34-B02542515691}"/>
              </a:ext>
            </a:extLst>
          </p:cNvPr>
          <p:cNvSpPr/>
          <p:nvPr/>
        </p:nvSpPr>
        <p:spPr>
          <a:xfrm rot="14569144">
            <a:off x="2145958" y="271224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520FA247-FA7C-694A-BB10-8493FFFC0CA9}"/>
              </a:ext>
            </a:extLst>
          </p:cNvPr>
          <p:cNvSpPr/>
          <p:nvPr/>
        </p:nvSpPr>
        <p:spPr>
          <a:xfrm rot="14569144">
            <a:off x="2236996" y="2950498"/>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E0A35ACE-0996-1B4D-A1A0-D832339DBEF0}"/>
              </a:ext>
            </a:extLst>
          </p:cNvPr>
          <p:cNvSpPr/>
          <p:nvPr/>
        </p:nvSpPr>
        <p:spPr>
          <a:xfrm rot="14569144">
            <a:off x="2476172" y="311729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08EB3420-501D-8F4C-A8A1-0717A932CDC1}"/>
              </a:ext>
            </a:extLst>
          </p:cNvPr>
          <p:cNvSpPr/>
          <p:nvPr/>
        </p:nvSpPr>
        <p:spPr>
          <a:xfrm rot="14569144">
            <a:off x="669038" y="3831603"/>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7C843276-843A-B344-B719-92301FDFCBD5}"/>
              </a:ext>
            </a:extLst>
          </p:cNvPr>
          <p:cNvSpPr/>
          <p:nvPr/>
        </p:nvSpPr>
        <p:spPr>
          <a:xfrm rot="14569144">
            <a:off x="1393591" y="420165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F0D7C5AE-6D84-4842-8AAC-177967E1702A}"/>
              </a:ext>
            </a:extLst>
          </p:cNvPr>
          <p:cNvSpPr/>
          <p:nvPr/>
        </p:nvSpPr>
        <p:spPr>
          <a:xfrm rot="14569144">
            <a:off x="2054124" y="3594923"/>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E5FBF01E-45AF-714A-BB93-5F2E2CD75C0D}"/>
              </a:ext>
            </a:extLst>
          </p:cNvPr>
          <p:cNvSpPr/>
          <p:nvPr/>
        </p:nvSpPr>
        <p:spPr>
          <a:xfrm rot="14569144">
            <a:off x="1641933" y="322644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1B9B1912-4D6A-1448-9B8D-1ADE3F5A0F7F}"/>
              </a:ext>
            </a:extLst>
          </p:cNvPr>
          <p:cNvSpPr/>
          <p:nvPr/>
        </p:nvSpPr>
        <p:spPr>
          <a:xfrm rot="14569144">
            <a:off x="2056321" y="393338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AFD916C2-4CDC-FF4D-A70F-564390BDCADB}"/>
              </a:ext>
            </a:extLst>
          </p:cNvPr>
          <p:cNvSpPr/>
          <p:nvPr/>
        </p:nvSpPr>
        <p:spPr>
          <a:xfrm rot="14569144">
            <a:off x="2289847" y="4177735"/>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a:extLst>
              <a:ext uri="{FF2B5EF4-FFF2-40B4-BE49-F238E27FC236}">
                <a16:creationId xmlns:a16="http://schemas.microsoft.com/office/drawing/2014/main" id="{3224B2DC-2A42-BB42-92A6-FF78BC97B084}"/>
              </a:ext>
            </a:extLst>
          </p:cNvPr>
          <p:cNvSpPr/>
          <p:nvPr/>
        </p:nvSpPr>
        <p:spPr>
          <a:xfrm rot="14569144">
            <a:off x="1483545" y="352850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B368C9B3-AAC9-7D49-8C5C-ED30971A37FE}"/>
              </a:ext>
            </a:extLst>
          </p:cNvPr>
          <p:cNvSpPr/>
          <p:nvPr/>
        </p:nvSpPr>
        <p:spPr>
          <a:xfrm rot="9988677">
            <a:off x="1575626" y="2550890"/>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Oval 45">
            <a:extLst>
              <a:ext uri="{FF2B5EF4-FFF2-40B4-BE49-F238E27FC236}">
                <a16:creationId xmlns:a16="http://schemas.microsoft.com/office/drawing/2014/main" id="{DF2DD5B8-4D31-824F-ABF3-98A0559FD03C}"/>
              </a:ext>
            </a:extLst>
          </p:cNvPr>
          <p:cNvSpPr/>
          <p:nvPr/>
        </p:nvSpPr>
        <p:spPr>
          <a:xfrm rot="9988677">
            <a:off x="758854" y="337813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0A07AA60-AA3C-9C42-A4A0-D8B9B171D45F}"/>
              </a:ext>
            </a:extLst>
          </p:cNvPr>
          <p:cNvSpPr/>
          <p:nvPr/>
        </p:nvSpPr>
        <p:spPr>
          <a:xfrm rot="9988677">
            <a:off x="2497111" y="282314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C22A36DB-7CBC-B648-9718-0CCA333B1642}"/>
              </a:ext>
            </a:extLst>
          </p:cNvPr>
          <p:cNvSpPr/>
          <p:nvPr/>
        </p:nvSpPr>
        <p:spPr>
          <a:xfrm rot="14569144">
            <a:off x="2549787" y="377643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E4F02EA8-BF75-3A4E-BDC6-F9CA2966F496}"/>
              </a:ext>
            </a:extLst>
          </p:cNvPr>
          <p:cNvSpPr/>
          <p:nvPr/>
        </p:nvSpPr>
        <p:spPr>
          <a:xfrm rot="14569144">
            <a:off x="1556846" y="3989248"/>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BC34EF94-30DE-BE4F-8905-D17C0A03EB3A}"/>
              </a:ext>
            </a:extLst>
          </p:cNvPr>
          <p:cNvSpPr/>
          <p:nvPr/>
        </p:nvSpPr>
        <p:spPr>
          <a:xfrm rot="10800000">
            <a:off x="3597004" y="2416890"/>
            <a:ext cx="2146646" cy="20419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049B813F-9FAB-AA4D-BF28-D1C91A3C5269}"/>
              </a:ext>
            </a:extLst>
          </p:cNvPr>
          <p:cNvSpPr/>
          <p:nvPr/>
        </p:nvSpPr>
        <p:spPr>
          <a:xfrm rot="10800000">
            <a:off x="5251492" y="3579220"/>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8446C942-6105-C844-B053-87470B028A36}"/>
              </a:ext>
            </a:extLst>
          </p:cNvPr>
          <p:cNvSpPr/>
          <p:nvPr/>
        </p:nvSpPr>
        <p:spPr>
          <a:xfrm rot="10800000">
            <a:off x="4801220" y="2448304"/>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E7413EFE-6EC6-4D48-B015-D4DBFEDD5818}"/>
              </a:ext>
            </a:extLst>
          </p:cNvPr>
          <p:cNvSpPr/>
          <p:nvPr/>
        </p:nvSpPr>
        <p:spPr>
          <a:xfrm rot="10800000">
            <a:off x="4727920" y="3683935"/>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DE77ABE9-DBBD-234D-A26E-D4D9F20AA424}"/>
              </a:ext>
            </a:extLst>
          </p:cNvPr>
          <p:cNvSpPr/>
          <p:nvPr/>
        </p:nvSpPr>
        <p:spPr>
          <a:xfrm rot="10800000">
            <a:off x="3984447" y="4008550"/>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1E8F3D10-D6CB-D345-8600-01D0B1B1A018}"/>
              </a:ext>
            </a:extLst>
          </p:cNvPr>
          <p:cNvSpPr/>
          <p:nvPr/>
        </p:nvSpPr>
        <p:spPr>
          <a:xfrm rot="10800000">
            <a:off x="3743604" y="3526863"/>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7262544F-15E1-4E48-8C63-22AD6E6C4DB2}"/>
              </a:ext>
            </a:extLst>
          </p:cNvPr>
          <p:cNvSpPr/>
          <p:nvPr/>
        </p:nvSpPr>
        <p:spPr>
          <a:xfrm rot="10800000">
            <a:off x="4214819" y="2783390"/>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9E57E7D0-9CA2-854E-B033-16AF17DE269C}"/>
              </a:ext>
            </a:extLst>
          </p:cNvPr>
          <p:cNvSpPr/>
          <p:nvPr/>
        </p:nvSpPr>
        <p:spPr>
          <a:xfrm rot="10800000">
            <a:off x="3691247" y="2563490"/>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7596F043-31AE-B74F-ACDF-CA4664247C0D}"/>
              </a:ext>
            </a:extLst>
          </p:cNvPr>
          <p:cNvSpPr/>
          <p:nvPr/>
        </p:nvSpPr>
        <p:spPr>
          <a:xfrm rot="10800000">
            <a:off x="5261964" y="407137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D0818E29-9EDD-A143-B3BA-2C7A4CB13DE7}"/>
              </a:ext>
            </a:extLst>
          </p:cNvPr>
          <p:cNvSpPr/>
          <p:nvPr/>
        </p:nvSpPr>
        <p:spPr>
          <a:xfrm rot="10800000">
            <a:off x="4612734" y="2982348"/>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5965DCB3-B075-854A-AB63-875A3AD3EE86}"/>
              </a:ext>
            </a:extLst>
          </p:cNvPr>
          <p:cNvSpPr/>
          <p:nvPr/>
        </p:nvSpPr>
        <p:spPr>
          <a:xfrm rot="10800000">
            <a:off x="5136306" y="272056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D919BC14-F576-C24D-9AC4-B5F236CF354A}"/>
              </a:ext>
            </a:extLst>
          </p:cNvPr>
          <p:cNvSpPr/>
          <p:nvPr/>
        </p:nvSpPr>
        <p:spPr>
          <a:xfrm rot="10800000">
            <a:off x="4309062" y="354780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D882E456-65BC-554F-9A8A-B75625B7DDEE}"/>
              </a:ext>
            </a:extLst>
          </p:cNvPr>
          <p:cNvSpPr/>
          <p:nvPr/>
        </p:nvSpPr>
        <p:spPr>
          <a:xfrm rot="10800000">
            <a:off x="4958292" y="3097534"/>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D7AD7A69-C04A-1E44-B303-7AC5161675EE}"/>
              </a:ext>
            </a:extLst>
          </p:cNvPr>
          <p:cNvSpPr/>
          <p:nvPr/>
        </p:nvSpPr>
        <p:spPr>
          <a:xfrm rot="20788677">
            <a:off x="4588107" y="392038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2D12D11B-BC1A-C84A-9F8A-B91AA74DDADB}"/>
              </a:ext>
            </a:extLst>
          </p:cNvPr>
          <p:cNvSpPr/>
          <p:nvPr/>
        </p:nvSpPr>
        <p:spPr>
          <a:xfrm rot="20788677">
            <a:off x="5385662" y="285856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Oval 64">
            <a:extLst>
              <a:ext uri="{FF2B5EF4-FFF2-40B4-BE49-F238E27FC236}">
                <a16:creationId xmlns:a16="http://schemas.microsoft.com/office/drawing/2014/main" id="{92C6D93F-67A4-524D-BD63-D7EF8C0F4671}"/>
              </a:ext>
            </a:extLst>
          </p:cNvPr>
          <p:cNvSpPr/>
          <p:nvPr/>
        </p:nvSpPr>
        <p:spPr>
          <a:xfrm rot="20788677">
            <a:off x="4363874" y="343580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3C1F4F27-6902-B847-8281-DED8483FA36E}"/>
              </a:ext>
            </a:extLst>
          </p:cNvPr>
          <p:cNvSpPr/>
          <p:nvPr/>
        </p:nvSpPr>
        <p:spPr>
          <a:xfrm rot="20788677">
            <a:off x="3874419" y="278884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D3BAD08D-8BB1-6947-8C84-067797009E65}"/>
              </a:ext>
            </a:extLst>
          </p:cNvPr>
          <p:cNvSpPr/>
          <p:nvPr/>
        </p:nvSpPr>
        <p:spPr>
          <a:xfrm rot="20788677">
            <a:off x="4286440" y="244205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6C481DA3-42BC-1044-BBAE-02FD227C01BF}"/>
              </a:ext>
            </a:extLst>
          </p:cNvPr>
          <p:cNvSpPr/>
          <p:nvPr/>
        </p:nvSpPr>
        <p:spPr>
          <a:xfrm rot="20788677">
            <a:off x="4951939" y="2726365"/>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Oval 68">
            <a:extLst>
              <a:ext uri="{FF2B5EF4-FFF2-40B4-BE49-F238E27FC236}">
                <a16:creationId xmlns:a16="http://schemas.microsoft.com/office/drawing/2014/main" id="{9AD68EC6-8BD5-B143-9CB4-E673DDD7CE1B}"/>
              </a:ext>
            </a:extLst>
          </p:cNvPr>
          <p:cNvSpPr/>
          <p:nvPr/>
        </p:nvSpPr>
        <p:spPr>
          <a:xfrm rot="20788677">
            <a:off x="5388879" y="244861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Oval 69">
            <a:extLst>
              <a:ext uri="{FF2B5EF4-FFF2-40B4-BE49-F238E27FC236}">
                <a16:creationId xmlns:a16="http://schemas.microsoft.com/office/drawing/2014/main" id="{845A70DC-B172-9F45-80D9-3B1B3137B607}"/>
              </a:ext>
            </a:extLst>
          </p:cNvPr>
          <p:cNvSpPr/>
          <p:nvPr/>
        </p:nvSpPr>
        <p:spPr>
          <a:xfrm rot="20788677">
            <a:off x="4300527" y="408752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Oval 70">
            <a:extLst>
              <a:ext uri="{FF2B5EF4-FFF2-40B4-BE49-F238E27FC236}">
                <a16:creationId xmlns:a16="http://schemas.microsoft.com/office/drawing/2014/main" id="{FBBE0B1D-EA67-534D-8A7F-4CBC2106717D}"/>
              </a:ext>
            </a:extLst>
          </p:cNvPr>
          <p:cNvSpPr/>
          <p:nvPr/>
        </p:nvSpPr>
        <p:spPr>
          <a:xfrm rot="20788677">
            <a:off x="5019080" y="3159771"/>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8C9F4536-5396-ED48-91F8-24198D7120AD}"/>
              </a:ext>
            </a:extLst>
          </p:cNvPr>
          <p:cNvSpPr/>
          <p:nvPr/>
        </p:nvSpPr>
        <p:spPr>
          <a:xfrm rot="20788677">
            <a:off x="5396031" y="3607620"/>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Oval 72">
            <a:extLst>
              <a:ext uri="{FF2B5EF4-FFF2-40B4-BE49-F238E27FC236}">
                <a16:creationId xmlns:a16="http://schemas.microsoft.com/office/drawing/2014/main" id="{5C48FC33-BA98-7749-B598-071ADE64A2D7}"/>
              </a:ext>
            </a:extLst>
          </p:cNvPr>
          <p:cNvSpPr/>
          <p:nvPr/>
        </p:nvSpPr>
        <p:spPr>
          <a:xfrm rot="20788677">
            <a:off x="4398292" y="2996732"/>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340DA013-B871-2848-B625-BED6C25BE980}"/>
              </a:ext>
            </a:extLst>
          </p:cNvPr>
          <p:cNvSpPr/>
          <p:nvPr/>
        </p:nvSpPr>
        <p:spPr>
          <a:xfrm rot="20788677">
            <a:off x="4987885" y="3522683"/>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49DAE63A-3E7E-9948-A689-73CCF832BF21}"/>
              </a:ext>
            </a:extLst>
          </p:cNvPr>
          <p:cNvSpPr/>
          <p:nvPr/>
        </p:nvSpPr>
        <p:spPr>
          <a:xfrm rot="3769144">
            <a:off x="3641909" y="371618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5E8256C7-3B89-8246-A393-4213679C5C3F}"/>
              </a:ext>
            </a:extLst>
          </p:cNvPr>
          <p:cNvSpPr/>
          <p:nvPr/>
        </p:nvSpPr>
        <p:spPr>
          <a:xfrm rot="3769144">
            <a:off x="4098317" y="309241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25288A70-DEFB-3341-9133-C45B3B59C0BF}"/>
              </a:ext>
            </a:extLst>
          </p:cNvPr>
          <p:cNvSpPr/>
          <p:nvPr/>
        </p:nvSpPr>
        <p:spPr>
          <a:xfrm rot="3769144">
            <a:off x="4059829" y="3383869"/>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85C9F84B-9718-044B-BF66-6444A7068547}"/>
              </a:ext>
            </a:extLst>
          </p:cNvPr>
          <p:cNvSpPr/>
          <p:nvPr/>
        </p:nvSpPr>
        <p:spPr>
          <a:xfrm rot="3769144">
            <a:off x="4572914" y="2755482"/>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B513D8B6-8EB8-5545-B96A-5D278923544D}"/>
              </a:ext>
            </a:extLst>
          </p:cNvPr>
          <p:cNvSpPr/>
          <p:nvPr/>
        </p:nvSpPr>
        <p:spPr>
          <a:xfrm rot="3769144">
            <a:off x="5049080" y="2403785"/>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Oval 79">
            <a:extLst>
              <a:ext uri="{FF2B5EF4-FFF2-40B4-BE49-F238E27FC236}">
                <a16:creationId xmlns:a16="http://schemas.microsoft.com/office/drawing/2014/main" id="{AAB37A31-5198-3642-A5CF-75EEC92D5C73}"/>
              </a:ext>
            </a:extLst>
          </p:cNvPr>
          <p:cNvSpPr/>
          <p:nvPr/>
        </p:nvSpPr>
        <p:spPr>
          <a:xfrm rot="3769144">
            <a:off x="4927637" y="3950579"/>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A96B9865-C570-0143-AB08-AED0D76FB81F}"/>
              </a:ext>
            </a:extLst>
          </p:cNvPr>
          <p:cNvSpPr/>
          <p:nvPr/>
        </p:nvSpPr>
        <p:spPr>
          <a:xfrm rot="3769144">
            <a:off x="4760840" y="4189755"/>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Oval 81">
            <a:extLst>
              <a:ext uri="{FF2B5EF4-FFF2-40B4-BE49-F238E27FC236}">
                <a16:creationId xmlns:a16="http://schemas.microsoft.com/office/drawing/2014/main" id="{48633079-FCFC-284B-BDE5-A3F0A42AF57D}"/>
              </a:ext>
            </a:extLst>
          </p:cNvPr>
          <p:cNvSpPr/>
          <p:nvPr/>
        </p:nvSpPr>
        <p:spPr>
          <a:xfrm rot="3769144">
            <a:off x="3940973" y="2508278"/>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78CF4651-6500-4D42-A5F8-BCD1F32653A3}"/>
              </a:ext>
            </a:extLst>
          </p:cNvPr>
          <p:cNvSpPr/>
          <p:nvPr/>
        </p:nvSpPr>
        <p:spPr>
          <a:xfrm rot="3769144">
            <a:off x="3676480" y="3107173"/>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21F103E6-99BB-3349-8C36-592D677AA67B}"/>
              </a:ext>
            </a:extLst>
          </p:cNvPr>
          <p:cNvSpPr/>
          <p:nvPr/>
        </p:nvSpPr>
        <p:spPr>
          <a:xfrm rot="3769144">
            <a:off x="4283213" y="3767707"/>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84">
            <a:extLst>
              <a:ext uri="{FF2B5EF4-FFF2-40B4-BE49-F238E27FC236}">
                <a16:creationId xmlns:a16="http://schemas.microsoft.com/office/drawing/2014/main" id="{2325F974-9CCF-A84D-9211-F26F49D21C4C}"/>
              </a:ext>
            </a:extLst>
          </p:cNvPr>
          <p:cNvSpPr/>
          <p:nvPr/>
        </p:nvSpPr>
        <p:spPr>
          <a:xfrm rot="3769144">
            <a:off x="4651688" y="335551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Oval 85">
            <a:extLst>
              <a:ext uri="{FF2B5EF4-FFF2-40B4-BE49-F238E27FC236}">
                <a16:creationId xmlns:a16="http://schemas.microsoft.com/office/drawing/2014/main" id="{2753C98C-639E-EF4D-B50D-DC6CF265D273}"/>
              </a:ext>
            </a:extLst>
          </p:cNvPr>
          <p:cNvSpPr/>
          <p:nvPr/>
        </p:nvSpPr>
        <p:spPr>
          <a:xfrm rot="3769144">
            <a:off x="3944752" y="376990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Oval 86">
            <a:extLst>
              <a:ext uri="{FF2B5EF4-FFF2-40B4-BE49-F238E27FC236}">
                <a16:creationId xmlns:a16="http://schemas.microsoft.com/office/drawing/2014/main" id="{EE92DBAD-F7FE-4F42-8076-C220C61F88EF}"/>
              </a:ext>
            </a:extLst>
          </p:cNvPr>
          <p:cNvSpPr/>
          <p:nvPr/>
        </p:nvSpPr>
        <p:spPr>
          <a:xfrm rot="3769144">
            <a:off x="3700401" y="4003430"/>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Oval 87">
            <a:extLst>
              <a:ext uri="{FF2B5EF4-FFF2-40B4-BE49-F238E27FC236}">
                <a16:creationId xmlns:a16="http://schemas.microsoft.com/office/drawing/2014/main" id="{13CCC58F-6153-D442-B85A-64C4F55026D9}"/>
              </a:ext>
            </a:extLst>
          </p:cNvPr>
          <p:cNvSpPr/>
          <p:nvPr/>
        </p:nvSpPr>
        <p:spPr>
          <a:xfrm rot="3769144">
            <a:off x="4349632" y="3197128"/>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a:extLst>
              <a:ext uri="{FF2B5EF4-FFF2-40B4-BE49-F238E27FC236}">
                <a16:creationId xmlns:a16="http://schemas.microsoft.com/office/drawing/2014/main" id="{7D4BD2B0-E91E-D540-BDFA-107A68F85165}"/>
              </a:ext>
            </a:extLst>
          </p:cNvPr>
          <p:cNvSpPr/>
          <p:nvPr/>
        </p:nvSpPr>
        <p:spPr>
          <a:xfrm rot="20788677">
            <a:off x="5327246" y="3289208"/>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a:extLst>
              <a:ext uri="{FF2B5EF4-FFF2-40B4-BE49-F238E27FC236}">
                <a16:creationId xmlns:a16="http://schemas.microsoft.com/office/drawing/2014/main" id="{D560FFC0-7D3A-1E46-98D4-6E14F44C7857}"/>
              </a:ext>
            </a:extLst>
          </p:cNvPr>
          <p:cNvSpPr/>
          <p:nvPr/>
        </p:nvSpPr>
        <p:spPr>
          <a:xfrm rot="20788677">
            <a:off x="4500002" y="247243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Oval 90">
            <a:extLst>
              <a:ext uri="{FF2B5EF4-FFF2-40B4-BE49-F238E27FC236}">
                <a16:creationId xmlns:a16="http://schemas.microsoft.com/office/drawing/2014/main" id="{EF3A18CA-193C-8243-A1E7-AF24B1CD4C69}"/>
              </a:ext>
            </a:extLst>
          </p:cNvPr>
          <p:cNvSpPr/>
          <p:nvPr/>
        </p:nvSpPr>
        <p:spPr>
          <a:xfrm rot="20788677">
            <a:off x="5054989" y="421069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Oval 91">
            <a:extLst>
              <a:ext uri="{FF2B5EF4-FFF2-40B4-BE49-F238E27FC236}">
                <a16:creationId xmlns:a16="http://schemas.microsoft.com/office/drawing/2014/main" id="{5745A9EF-CDC0-214F-A138-EF895D0DDD8A}"/>
              </a:ext>
            </a:extLst>
          </p:cNvPr>
          <p:cNvSpPr/>
          <p:nvPr/>
        </p:nvSpPr>
        <p:spPr>
          <a:xfrm rot="3769144">
            <a:off x="3961917" y="423195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Oval 92">
            <a:extLst>
              <a:ext uri="{FF2B5EF4-FFF2-40B4-BE49-F238E27FC236}">
                <a16:creationId xmlns:a16="http://schemas.microsoft.com/office/drawing/2014/main" id="{86F6278A-732E-924D-AD4D-5B41845A698C}"/>
              </a:ext>
            </a:extLst>
          </p:cNvPr>
          <p:cNvSpPr/>
          <p:nvPr/>
        </p:nvSpPr>
        <p:spPr>
          <a:xfrm rot="3769144">
            <a:off x="3888888" y="327042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TextBox 95">
            <a:extLst>
              <a:ext uri="{FF2B5EF4-FFF2-40B4-BE49-F238E27FC236}">
                <a16:creationId xmlns:a16="http://schemas.microsoft.com/office/drawing/2014/main" id="{C91C2E5D-D54B-014F-9EE2-A391340E1FE3}"/>
              </a:ext>
            </a:extLst>
          </p:cNvPr>
          <p:cNvSpPr txBox="1"/>
          <p:nvPr/>
        </p:nvSpPr>
        <p:spPr>
          <a:xfrm>
            <a:off x="962203" y="1387647"/>
            <a:ext cx="1738260" cy="584775"/>
          </a:xfrm>
          <a:prstGeom prst="rect">
            <a:avLst/>
          </a:prstGeom>
          <a:noFill/>
        </p:spPr>
        <p:txBody>
          <a:bodyPr wrap="square" rtlCol="0">
            <a:spAutoFit/>
          </a:bodyPr>
          <a:lstStyle/>
          <a:p>
            <a:pPr algn="ctr"/>
            <a:r>
              <a:rPr lang="en-AU" sz="3200" dirty="0"/>
              <a:t>Urn H0</a:t>
            </a:r>
            <a:endParaRPr lang="en-AU" sz="3200" baseline="-25000" dirty="0"/>
          </a:p>
        </p:txBody>
      </p:sp>
      <p:sp>
        <p:nvSpPr>
          <p:cNvPr id="97" name="TextBox 96">
            <a:extLst>
              <a:ext uri="{FF2B5EF4-FFF2-40B4-BE49-F238E27FC236}">
                <a16:creationId xmlns:a16="http://schemas.microsoft.com/office/drawing/2014/main" id="{89D0DE43-B404-C243-B389-8D31F92E2F1C}"/>
              </a:ext>
            </a:extLst>
          </p:cNvPr>
          <p:cNvSpPr txBox="1"/>
          <p:nvPr/>
        </p:nvSpPr>
        <p:spPr>
          <a:xfrm>
            <a:off x="3799658" y="1387647"/>
            <a:ext cx="1738260" cy="584775"/>
          </a:xfrm>
          <a:prstGeom prst="rect">
            <a:avLst/>
          </a:prstGeom>
          <a:noFill/>
        </p:spPr>
        <p:txBody>
          <a:bodyPr wrap="square" rtlCol="0">
            <a:spAutoFit/>
          </a:bodyPr>
          <a:lstStyle/>
          <a:p>
            <a:pPr algn="ctr"/>
            <a:r>
              <a:rPr lang="en-AU" sz="3200" dirty="0"/>
              <a:t>Urn H1</a:t>
            </a:r>
            <a:endParaRPr lang="en-AU" sz="3200" baseline="-25000" dirty="0"/>
          </a:p>
        </p:txBody>
      </p:sp>
      <p:sp>
        <p:nvSpPr>
          <p:cNvPr id="100" name="Rectangle 99">
            <a:extLst>
              <a:ext uri="{FF2B5EF4-FFF2-40B4-BE49-F238E27FC236}">
                <a16:creationId xmlns:a16="http://schemas.microsoft.com/office/drawing/2014/main" id="{91C917B7-EEFF-6145-B426-FCB042C03BCF}"/>
              </a:ext>
            </a:extLst>
          </p:cNvPr>
          <p:cNvSpPr/>
          <p:nvPr/>
        </p:nvSpPr>
        <p:spPr>
          <a:xfrm>
            <a:off x="4536901" y="4469514"/>
            <a:ext cx="342900" cy="8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2" name="Straight Connector 101">
            <a:extLst>
              <a:ext uri="{FF2B5EF4-FFF2-40B4-BE49-F238E27FC236}">
                <a16:creationId xmlns:a16="http://schemas.microsoft.com/office/drawing/2014/main" id="{F53E1E3D-B3EE-9849-BA1A-93B5C00FB2B3}"/>
              </a:ext>
            </a:extLst>
          </p:cNvPr>
          <p:cNvCxnSpPr>
            <a:cxnSpLocks/>
          </p:cNvCxnSpPr>
          <p:nvPr/>
        </p:nvCxnSpPr>
        <p:spPr>
          <a:xfrm>
            <a:off x="1233377" y="5996763"/>
            <a:ext cx="9333023" cy="1491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id="{A0CA331E-23A1-9F42-99A5-977458EB76D1}"/>
              </a:ext>
            </a:extLst>
          </p:cNvPr>
          <p:cNvSpPr/>
          <p:nvPr/>
        </p:nvSpPr>
        <p:spPr>
          <a:xfrm rot="14569144">
            <a:off x="7480898" y="585413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5" name="Oval 194">
            <a:extLst>
              <a:ext uri="{FF2B5EF4-FFF2-40B4-BE49-F238E27FC236}">
                <a16:creationId xmlns:a16="http://schemas.microsoft.com/office/drawing/2014/main" id="{E0C0CB81-FBEE-DD45-B08B-A3B66FE19248}"/>
              </a:ext>
            </a:extLst>
          </p:cNvPr>
          <p:cNvSpPr/>
          <p:nvPr/>
        </p:nvSpPr>
        <p:spPr>
          <a:xfrm rot="14569144">
            <a:off x="1552462" y="5322831"/>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4C02AB68-1C4C-1540-B7E7-24F8110B1B28}"/>
              </a:ext>
            </a:extLst>
          </p:cNvPr>
          <p:cNvSpPr/>
          <p:nvPr/>
        </p:nvSpPr>
        <p:spPr>
          <a:xfrm>
            <a:off x="1501849" y="4469514"/>
            <a:ext cx="342900" cy="8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Oval 196">
            <a:extLst>
              <a:ext uri="{FF2B5EF4-FFF2-40B4-BE49-F238E27FC236}">
                <a16:creationId xmlns:a16="http://schemas.microsoft.com/office/drawing/2014/main" id="{8324535D-6C8B-9E4E-997F-423F4DF1C54B}"/>
              </a:ext>
            </a:extLst>
          </p:cNvPr>
          <p:cNvSpPr/>
          <p:nvPr/>
        </p:nvSpPr>
        <p:spPr>
          <a:xfrm rot="14569144">
            <a:off x="5577724" y="5820168"/>
            <a:ext cx="230372" cy="230372"/>
          </a:xfrm>
          <a:prstGeom prst="ellipse">
            <a:avLst/>
          </a:prstGeom>
          <a:solidFill>
            <a:srgbClr val="FF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8" name="Oval 197">
            <a:extLst>
              <a:ext uri="{FF2B5EF4-FFF2-40B4-BE49-F238E27FC236}">
                <a16:creationId xmlns:a16="http://schemas.microsoft.com/office/drawing/2014/main" id="{DAD35551-1F08-9E4B-93C3-D4F38741165E}"/>
              </a:ext>
            </a:extLst>
          </p:cNvPr>
          <p:cNvSpPr/>
          <p:nvPr/>
        </p:nvSpPr>
        <p:spPr>
          <a:xfrm>
            <a:off x="9408368" y="588020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9" name="TextBox 198">
            <a:extLst>
              <a:ext uri="{FF2B5EF4-FFF2-40B4-BE49-F238E27FC236}">
                <a16:creationId xmlns:a16="http://schemas.microsoft.com/office/drawing/2014/main" id="{3AA71A10-3408-D640-BB9B-B6351458FF8B}"/>
              </a:ext>
            </a:extLst>
          </p:cNvPr>
          <p:cNvSpPr txBox="1"/>
          <p:nvPr/>
        </p:nvSpPr>
        <p:spPr>
          <a:xfrm>
            <a:off x="9347200" y="6069714"/>
            <a:ext cx="546100" cy="523220"/>
          </a:xfrm>
          <a:prstGeom prst="rect">
            <a:avLst/>
          </a:prstGeom>
          <a:noFill/>
        </p:spPr>
        <p:txBody>
          <a:bodyPr wrap="square" rtlCol="0">
            <a:spAutoFit/>
          </a:bodyPr>
          <a:lstStyle/>
          <a:p>
            <a:r>
              <a:rPr lang="en-AU" sz="2800" dirty="0"/>
              <a:t>e</a:t>
            </a:r>
            <a:r>
              <a:rPr lang="en-AU" sz="2800" baseline="-25000" dirty="0"/>
              <a:t>1</a:t>
            </a:r>
          </a:p>
        </p:txBody>
      </p:sp>
      <p:sp>
        <p:nvSpPr>
          <p:cNvPr id="200" name="TextBox 199">
            <a:extLst>
              <a:ext uri="{FF2B5EF4-FFF2-40B4-BE49-F238E27FC236}">
                <a16:creationId xmlns:a16="http://schemas.microsoft.com/office/drawing/2014/main" id="{FCC8CED9-FAE6-AC42-B96F-3CC08E001BE4}"/>
              </a:ext>
            </a:extLst>
          </p:cNvPr>
          <p:cNvSpPr txBox="1"/>
          <p:nvPr/>
        </p:nvSpPr>
        <p:spPr>
          <a:xfrm>
            <a:off x="7464152" y="6024222"/>
            <a:ext cx="546100" cy="523220"/>
          </a:xfrm>
          <a:prstGeom prst="rect">
            <a:avLst/>
          </a:prstGeom>
          <a:noFill/>
        </p:spPr>
        <p:txBody>
          <a:bodyPr wrap="square" rtlCol="0">
            <a:spAutoFit/>
          </a:bodyPr>
          <a:lstStyle/>
          <a:p>
            <a:r>
              <a:rPr lang="en-AU" sz="2800"/>
              <a:t>e</a:t>
            </a:r>
            <a:r>
              <a:rPr lang="en-AU" sz="2800" baseline="-25000"/>
              <a:t>2</a:t>
            </a:r>
          </a:p>
        </p:txBody>
      </p:sp>
      <p:sp>
        <p:nvSpPr>
          <p:cNvPr id="201" name="TextBox 200">
            <a:extLst>
              <a:ext uri="{FF2B5EF4-FFF2-40B4-BE49-F238E27FC236}">
                <a16:creationId xmlns:a16="http://schemas.microsoft.com/office/drawing/2014/main" id="{12F07EC5-2A33-7644-83E6-9057AE4F198A}"/>
              </a:ext>
            </a:extLst>
          </p:cNvPr>
          <p:cNvSpPr txBox="1"/>
          <p:nvPr/>
        </p:nvSpPr>
        <p:spPr>
          <a:xfrm>
            <a:off x="5499727" y="5956349"/>
            <a:ext cx="546100" cy="523220"/>
          </a:xfrm>
          <a:prstGeom prst="rect">
            <a:avLst/>
          </a:prstGeom>
          <a:noFill/>
        </p:spPr>
        <p:txBody>
          <a:bodyPr wrap="square" rtlCol="0">
            <a:spAutoFit/>
          </a:bodyPr>
          <a:lstStyle/>
          <a:p>
            <a:r>
              <a:rPr lang="en-AU" sz="2800"/>
              <a:t>e</a:t>
            </a:r>
            <a:r>
              <a:rPr lang="en-AU" sz="2800" baseline="-25000"/>
              <a:t>3</a:t>
            </a:r>
          </a:p>
        </p:txBody>
      </p:sp>
      <p:sp>
        <p:nvSpPr>
          <p:cNvPr id="203" name="TextBox 202">
            <a:extLst>
              <a:ext uri="{FF2B5EF4-FFF2-40B4-BE49-F238E27FC236}">
                <a16:creationId xmlns:a16="http://schemas.microsoft.com/office/drawing/2014/main" id="{95078792-92C4-B040-9C10-ACEDBA20CE69}"/>
              </a:ext>
            </a:extLst>
          </p:cNvPr>
          <p:cNvSpPr txBox="1"/>
          <p:nvPr/>
        </p:nvSpPr>
        <p:spPr>
          <a:xfrm>
            <a:off x="1037986" y="5160126"/>
            <a:ext cx="546100" cy="523220"/>
          </a:xfrm>
          <a:prstGeom prst="rect">
            <a:avLst/>
          </a:prstGeom>
          <a:noFill/>
        </p:spPr>
        <p:txBody>
          <a:bodyPr wrap="square" rtlCol="0">
            <a:spAutoFit/>
          </a:bodyPr>
          <a:lstStyle/>
          <a:p>
            <a:r>
              <a:rPr lang="en-AU" sz="2800" dirty="0"/>
              <a:t>e</a:t>
            </a:r>
            <a:r>
              <a:rPr lang="en-AU" sz="2800" baseline="-25000" dirty="0"/>
              <a:t>4</a:t>
            </a:r>
          </a:p>
        </p:txBody>
      </p:sp>
      <p:sp>
        <p:nvSpPr>
          <p:cNvPr id="216" name="Oval 215">
            <a:extLst>
              <a:ext uri="{FF2B5EF4-FFF2-40B4-BE49-F238E27FC236}">
                <a16:creationId xmlns:a16="http://schemas.microsoft.com/office/drawing/2014/main" id="{295D6674-41C9-A848-9FD5-29F46D9535AD}"/>
              </a:ext>
            </a:extLst>
          </p:cNvPr>
          <p:cNvSpPr/>
          <p:nvPr/>
        </p:nvSpPr>
        <p:spPr>
          <a:xfrm rot="14569144">
            <a:off x="5646392" y="5814043"/>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9" name="Straight Arrow Connector 218">
            <a:extLst>
              <a:ext uri="{FF2B5EF4-FFF2-40B4-BE49-F238E27FC236}">
                <a16:creationId xmlns:a16="http://schemas.microsoft.com/office/drawing/2014/main" id="{225F9007-8E72-7746-86E2-8C376DD2BE54}"/>
              </a:ext>
            </a:extLst>
          </p:cNvPr>
          <p:cNvCxnSpPr>
            <a:cxnSpLocks/>
          </p:cNvCxnSpPr>
          <p:nvPr/>
        </p:nvCxnSpPr>
        <p:spPr>
          <a:xfrm>
            <a:off x="5925103" y="5937983"/>
            <a:ext cx="29051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164BE69-6618-C54E-97E1-5571B1F1588D}"/>
              </a:ext>
            </a:extLst>
          </p:cNvPr>
          <p:cNvCxnSpPr>
            <a:cxnSpLocks/>
          </p:cNvCxnSpPr>
          <p:nvPr/>
        </p:nvCxnSpPr>
        <p:spPr>
          <a:xfrm>
            <a:off x="7901039" y="5973479"/>
            <a:ext cx="29051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9E1CD2E9-7F13-1446-B7ED-92611F8E8734}"/>
              </a:ext>
            </a:extLst>
          </p:cNvPr>
          <p:cNvCxnSpPr>
            <a:cxnSpLocks/>
          </p:cNvCxnSpPr>
          <p:nvPr/>
        </p:nvCxnSpPr>
        <p:spPr>
          <a:xfrm>
            <a:off x="9696400" y="6024222"/>
            <a:ext cx="29051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4DBB5B89-ED47-8546-80A0-9680B4826F0C}"/>
              </a:ext>
            </a:extLst>
          </p:cNvPr>
          <p:cNvSpPr txBox="1"/>
          <p:nvPr/>
        </p:nvSpPr>
        <p:spPr>
          <a:xfrm>
            <a:off x="972682" y="1908347"/>
            <a:ext cx="1608667" cy="523220"/>
          </a:xfrm>
          <a:prstGeom prst="rect">
            <a:avLst/>
          </a:prstGeom>
          <a:noFill/>
        </p:spPr>
        <p:txBody>
          <a:bodyPr wrap="square" rtlCol="0">
            <a:spAutoFit/>
          </a:bodyPr>
          <a:lstStyle/>
          <a:p>
            <a:pPr algn="ctr"/>
            <a:r>
              <a:rPr lang="en-AU" sz="2800">
                <a:solidFill>
                  <a:srgbClr val="FF0000"/>
                </a:solidFill>
              </a:rPr>
              <a:t>80</a:t>
            </a:r>
            <a:r>
              <a:rPr lang="en-AU" sz="2800"/>
              <a:t>:</a:t>
            </a:r>
            <a:r>
              <a:rPr lang="en-AU" sz="2800">
                <a:solidFill>
                  <a:srgbClr val="00B050"/>
                </a:solidFill>
              </a:rPr>
              <a:t>20</a:t>
            </a:r>
          </a:p>
        </p:txBody>
      </p:sp>
      <p:sp>
        <p:nvSpPr>
          <p:cNvPr id="228" name="TextBox 227">
            <a:extLst>
              <a:ext uri="{FF2B5EF4-FFF2-40B4-BE49-F238E27FC236}">
                <a16:creationId xmlns:a16="http://schemas.microsoft.com/office/drawing/2014/main" id="{DA5407C7-12CB-3C49-AAD8-B5DEFDB4F3CD}"/>
              </a:ext>
            </a:extLst>
          </p:cNvPr>
          <p:cNvSpPr txBox="1"/>
          <p:nvPr/>
        </p:nvSpPr>
        <p:spPr>
          <a:xfrm>
            <a:off x="3816821" y="1908347"/>
            <a:ext cx="1608667" cy="523220"/>
          </a:xfrm>
          <a:prstGeom prst="rect">
            <a:avLst/>
          </a:prstGeom>
          <a:noFill/>
        </p:spPr>
        <p:txBody>
          <a:bodyPr wrap="square" rtlCol="0">
            <a:spAutoFit/>
          </a:bodyPr>
          <a:lstStyle/>
          <a:p>
            <a:pPr algn="ctr"/>
            <a:r>
              <a:rPr lang="en-AU" sz="2800" dirty="0">
                <a:solidFill>
                  <a:srgbClr val="FF0000"/>
                </a:solidFill>
              </a:rPr>
              <a:t>20</a:t>
            </a:r>
            <a:r>
              <a:rPr lang="en-AU" sz="2800" dirty="0"/>
              <a:t>:</a:t>
            </a:r>
            <a:r>
              <a:rPr lang="en-AU" sz="2800" dirty="0">
                <a:solidFill>
                  <a:srgbClr val="00B050"/>
                </a:solidFill>
              </a:rPr>
              <a:t>80</a:t>
            </a:r>
          </a:p>
        </p:txBody>
      </p:sp>
      <p:sp>
        <p:nvSpPr>
          <p:cNvPr id="233" name="TextBox 232">
            <a:extLst>
              <a:ext uri="{FF2B5EF4-FFF2-40B4-BE49-F238E27FC236}">
                <a16:creationId xmlns:a16="http://schemas.microsoft.com/office/drawing/2014/main" id="{7BF343C2-B1F3-2144-8FC6-5EFEECA83FF9}"/>
              </a:ext>
            </a:extLst>
          </p:cNvPr>
          <p:cNvSpPr txBox="1"/>
          <p:nvPr/>
        </p:nvSpPr>
        <p:spPr>
          <a:xfrm>
            <a:off x="303976" y="353921"/>
            <a:ext cx="5458870" cy="769441"/>
          </a:xfrm>
          <a:prstGeom prst="rect">
            <a:avLst/>
          </a:prstGeom>
          <a:noFill/>
        </p:spPr>
        <p:txBody>
          <a:bodyPr wrap="square" rtlCol="0">
            <a:spAutoFit/>
          </a:bodyPr>
          <a:lstStyle/>
          <a:p>
            <a:r>
              <a:rPr lang="en-AU" sz="4400" b="1" dirty="0"/>
              <a:t>Inference “Urns game”</a:t>
            </a:r>
          </a:p>
        </p:txBody>
      </p:sp>
      <p:cxnSp>
        <p:nvCxnSpPr>
          <p:cNvPr id="234" name="Straight Arrow Connector 233">
            <a:extLst>
              <a:ext uri="{FF2B5EF4-FFF2-40B4-BE49-F238E27FC236}">
                <a16:creationId xmlns:a16="http://schemas.microsoft.com/office/drawing/2014/main" id="{C9B3BE97-01CB-4C48-95FA-467FC28B5B03}"/>
              </a:ext>
            </a:extLst>
          </p:cNvPr>
          <p:cNvCxnSpPr>
            <a:cxnSpLocks/>
          </p:cNvCxnSpPr>
          <p:nvPr/>
        </p:nvCxnSpPr>
        <p:spPr>
          <a:xfrm>
            <a:off x="1667060" y="5586046"/>
            <a:ext cx="0" cy="2053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1" name="Rounded Rectangle 230">
            <a:extLst>
              <a:ext uri="{FF2B5EF4-FFF2-40B4-BE49-F238E27FC236}">
                <a16:creationId xmlns:a16="http://schemas.microsoft.com/office/drawing/2014/main" id="{D1858723-07AA-3B4A-BD0C-2594BD45257A}"/>
              </a:ext>
            </a:extLst>
          </p:cNvPr>
          <p:cNvSpPr/>
          <p:nvPr/>
        </p:nvSpPr>
        <p:spPr>
          <a:xfrm>
            <a:off x="850605" y="4993875"/>
            <a:ext cx="4295553" cy="1552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err="1"/>
              <a:t>Mask</a:t>
            </a:r>
            <a:endParaRPr lang="es-ES" dirty="0"/>
          </a:p>
        </p:txBody>
      </p:sp>
      <p:pic>
        <p:nvPicPr>
          <p:cNvPr id="117" name="Image" descr="Image">
            <a:extLst>
              <a:ext uri="{FF2B5EF4-FFF2-40B4-BE49-F238E27FC236}">
                <a16:creationId xmlns:a16="http://schemas.microsoft.com/office/drawing/2014/main" id="{D52C8B0A-2146-6D4D-8A90-FA2B10A354E1}"/>
              </a:ext>
            </a:extLst>
          </p:cNvPr>
          <p:cNvPicPr>
            <a:picLocks noChangeAspect="1"/>
          </p:cNvPicPr>
          <p:nvPr/>
        </p:nvPicPr>
        <p:blipFill>
          <a:blip r:embed="rId2"/>
          <a:stretch>
            <a:fillRect/>
          </a:stretch>
        </p:blipFill>
        <p:spPr>
          <a:xfrm>
            <a:off x="5644223" y="-748109"/>
            <a:ext cx="5840962" cy="615501"/>
          </a:xfrm>
          <a:prstGeom prst="rect">
            <a:avLst/>
          </a:prstGeom>
          <a:ln w="12700">
            <a:miter lim="400000"/>
          </a:ln>
        </p:spPr>
      </p:pic>
      <p:sp>
        <p:nvSpPr>
          <p:cNvPr id="2" name="TextBox 1">
            <a:extLst>
              <a:ext uri="{FF2B5EF4-FFF2-40B4-BE49-F238E27FC236}">
                <a16:creationId xmlns:a16="http://schemas.microsoft.com/office/drawing/2014/main" id="{AC3C8677-1DD9-F146-8A15-373AC834B75C}"/>
              </a:ext>
            </a:extLst>
          </p:cNvPr>
          <p:cNvSpPr txBox="1"/>
          <p:nvPr/>
        </p:nvSpPr>
        <p:spPr>
          <a:xfrm>
            <a:off x="6096000" y="2465614"/>
            <a:ext cx="2665838" cy="400110"/>
          </a:xfrm>
          <a:prstGeom prst="rect">
            <a:avLst/>
          </a:prstGeom>
          <a:noFill/>
        </p:spPr>
        <p:txBody>
          <a:bodyPr wrap="square" rtlCol="0">
            <a:spAutoFit/>
          </a:bodyPr>
          <a:lstStyle/>
          <a:p>
            <a:r>
              <a:rPr lang="es-ES" sz="2000" dirty="0"/>
              <a:t>P(</a:t>
            </a:r>
            <a:r>
              <a:rPr lang="es-ES" sz="2000" dirty="0">
                <a:solidFill>
                  <a:srgbClr val="FF0000"/>
                </a:solidFill>
              </a:rPr>
              <a:t>red-</a:t>
            </a:r>
            <a:r>
              <a:rPr lang="es-ES" sz="2000" dirty="0" err="1">
                <a:solidFill>
                  <a:srgbClr val="FF0000"/>
                </a:solidFill>
              </a:rPr>
              <a:t>ball</a:t>
            </a:r>
            <a:r>
              <a:rPr lang="es-ES" sz="2000" dirty="0"/>
              <a:t> | H0) = 0.8</a:t>
            </a:r>
          </a:p>
        </p:txBody>
      </p:sp>
      <p:sp>
        <p:nvSpPr>
          <p:cNvPr id="120" name="TextBox 119">
            <a:extLst>
              <a:ext uri="{FF2B5EF4-FFF2-40B4-BE49-F238E27FC236}">
                <a16:creationId xmlns:a16="http://schemas.microsoft.com/office/drawing/2014/main" id="{601288B9-AAA3-054D-AB4B-348EC823D1C9}"/>
              </a:ext>
            </a:extLst>
          </p:cNvPr>
          <p:cNvSpPr txBox="1"/>
          <p:nvPr/>
        </p:nvSpPr>
        <p:spPr>
          <a:xfrm>
            <a:off x="8776624" y="2465614"/>
            <a:ext cx="3143232" cy="400110"/>
          </a:xfrm>
          <a:prstGeom prst="rect">
            <a:avLst/>
          </a:prstGeom>
          <a:noFill/>
        </p:spPr>
        <p:txBody>
          <a:bodyPr wrap="square" rtlCol="0">
            <a:spAutoFit/>
          </a:bodyPr>
          <a:lstStyle/>
          <a:p>
            <a:r>
              <a:rPr lang="es-ES" sz="2000" dirty="0"/>
              <a:t>P(</a:t>
            </a:r>
            <a:r>
              <a:rPr lang="es-ES" sz="2000" dirty="0" err="1">
                <a:solidFill>
                  <a:srgbClr val="00B050"/>
                </a:solidFill>
              </a:rPr>
              <a:t>green-ball</a:t>
            </a:r>
            <a:r>
              <a:rPr lang="es-ES" sz="2000" dirty="0">
                <a:solidFill>
                  <a:srgbClr val="00B050"/>
                </a:solidFill>
              </a:rPr>
              <a:t> </a:t>
            </a:r>
            <a:r>
              <a:rPr lang="es-ES" sz="2000" dirty="0"/>
              <a:t>| H0) = 0.2</a:t>
            </a:r>
          </a:p>
        </p:txBody>
      </p:sp>
      <p:sp>
        <p:nvSpPr>
          <p:cNvPr id="121" name="TextBox 120">
            <a:extLst>
              <a:ext uri="{FF2B5EF4-FFF2-40B4-BE49-F238E27FC236}">
                <a16:creationId xmlns:a16="http://schemas.microsoft.com/office/drawing/2014/main" id="{AE32354A-8BF7-D54F-A022-DA657074CE37}"/>
              </a:ext>
            </a:extLst>
          </p:cNvPr>
          <p:cNvSpPr txBox="1"/>
          <p:nvPr/>
        </p:nvSpPr>
        <p:spPr>
          <a:xfrm>
            <a:off x="6096000" y="3310950"/>
            <a:ext cx="2665838" cy="400110"/>
          </a:xfrm>
          <a:prstGeom prst="rect">
            <a:avLst/>
          </a:prstGeom>
          <a:noFill/>
        </p:spPr>
        <p:txBody>
          <a:bodyPr wrap="square" rtlCol="0">
            <a:spAutoFit/>
          </a:bodyPr>
          <a:lstStyle/>
          <a:p>
            <a:r>
              <a:rPr lang="es-ES" sz="2000" dirty="0"/>
              <a:t>P(</a:t>
            </a:r>
            <a:r>
              <a:rPr lang="es-ES" sz="2000" dirty="0">
                <a:solidFill>
                  <a:srgbClr val="FF0000"/>
                </a:solidFill>
              </a:rPr>
              <a:t>red-</a:t>
            </a:r>
            <a:r>
              <a:rPr lang="es-ES" sz="2000" dirty="0" err="1">
                <a:solidFill>
                  <a:srgbClr val="FF0000"/>
                </a:solidFill>
              </a:rPr>
              <a:t>ball</a:t>
            </a:r>
            <a:r>
              <a:rPr lang="es-ES" sz="2000" dirty="0"/>
              <a:t> | H1) = 0.2</a:t>
            </a:r>
          </a:p>
        </p:txBody>
      </p:sp>
      <p:sp>
        <p:nvSpPr>
          <p:cNvPr id="122" name="TextBox 121">
            <a:extLst>
              <a:ext uri="{FF2B5EF4-FFF2-40B4-BE49-F238E27FC236}">
                <a16:creationId xmlns:a16="http://schemas.microsoft.com/office/drawing/2014/main" id="{AE4E6431-87B2-4A45-82F1-BC9E2AA1771B}"/>
              </a:ext>
            </a:extLst>
          </p:cNvPr>
          <p:cNvSpPr txBox="1"/>
          <p:nvPr/>
        </p:nvSpPr>
        <p:spPr>
          <a:xfrm>
            <a:off x="8776624" y="3310950"/>
            <a:ext cx="3143232" cy="400110"/>
          </a:xfrm>
          <a:prstGeom prst="rect">
            <a:avLst/>
          </a:prstGeom>
          <a:noFill/>
        </p:spPr>
        <p:txBody>
          <a:bodyPr wrap="square" rtlCol="0">
            <a:spAutoFit/>
          </a:bodyPr>
          <a:lstStyle/>
          <a:p>
            <a:r>
              <a:rPr lang="es-ES" sz="2000" dirty="0"/>
              <a:t>P(</a:t>
            </a:r>
            <a:r>
              <a:rPr lang="es-ES" sz="2000" dirty="0" err="1">
                <a:solidFill>
                  <a:srgbClr val="00B050"/>
                </a:solidFill>
              </a:rPr>
              <a:t>green-ball</a:t>
            </a:r>
            <a:r>
              <a:rPr lang="es-ES" sz="2000" dirty="0">
                <a:solidFill>
                  <a:srgbClr val="00B050"/>
                </a:solidFill>
              </a:rPr>
              <a:t> </a:t>
            </a:r>
            <a:r>
              <a:rPr lang="es-ES" sz="2000" dirty="0"/>
              <a:t>| H1) = 0.8</a:t>
            </a:r>
          </a:p>
        </p:txBody>
      </p:sp>
      <p:sp>
        <p:nvSpPr>
          <p:cNvPr id="137" name="TextBox 136">
            <a:extLst>
              <a:ext uri="{FF2B5EF4-FFF2-40B4-BE49-F238E27FC236}">
                <a16:creationId xmlns:a16="http://schemas.microsoft.com/office/drawing/2014/main" id="{AE159944-11D6-0647-BB48-291ED177C2E3}"/>
              </a:ext>
            </a:extLst>
          </p:cNvPr>
          <p:cNvSpPr txBox="1"/>
          <p:nvPr/>
        </p:nvSpPr>
        <p:spPr>
          <a:xfrm>
            <a:off x="7287739" y="3693258"/>
            <a:ext cx="546100" cy="523220"/>
          </a:xfrm>
          <a:prstGeom prst="rect">
            <a:avLst/>
          </a:prstGeom>
          <a:noFill/>
        </p:spPr>
        <p:txBody>
          <a:bodyPr wrap="square" rtlCol="0">
            <a:spAutoFit/>
          </a:bodyPr>
          <a:lstStyle/>
          <a:p>
            <a:r>
              <a:rPr lang="en-AU" sz="2800" dirty="0">
                <a:solidFill>
                  <a:srgbClr val="00B051"/>
                </a:solidFill>
              </a:rPr>
              <a:t>e</a:t>
            </a:r>
            <a:r>
              <a:rPr lang="en-AU" sz="2800" baseline="-25000" dirty="0">
                <a:solidFill>
                  <a:srgbClr val="00B051"/>
                </a:solidFill>
              </a:rPr>
              <a:t>1</a:t>
            </a:r>
          </a:p>
        </p:txBody>
      </p:sp>
      <p:cxnSp>
        <p:nvCxnSpPr>
          <p:cNvPr id="138" name="Straight Arrow Connector 137">
            <a:extLst>
              <a:ext uri="{FF2B5EF4-FFF2-40B4-BE49-F238E27FC236}">
                <a16:creationId xmlns:a16="http://schemas.microsoft.com/office/drawing/2014/main" id="{24F62E84-2E32-C445-B698-5BB4CBC8FAE8}"/>
              </a:ext>
            </a:extLst>
          </p:cNvPr>
          <p:cNvCxnSpPr>
            <a:cxnSpLocks/>
          </p:cNvCxnSpPr>
          <p:nvPr/>
        </p:nvCxnSpPr>
        <p:spPr>
          <a:xfrm>
            <a:off x="7627698" y="4213253"/>
            <a:ext cx="129141" cy="2370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7DC73E64-C9AF-9B48-BA11-B3E78BCD6E4D}"/>
              </a:ext>
            </a:extLst>
          </p:cNvPr>
          <p:cNvSpPr txBox="1"/>
          <p:nvPr/>
        </p:nvSpPr>
        <p:spPr>
          <a:xfrm>
            <a:off x="8743027" y="3755888"/>
            <a:ext cx="546100" cy="523220"/>
          </a:xfrm>
          <a:prstGeom prst="rect">
            <a:avLst/>
          </a:prstGeom>
          <a:noFill/>
        </p:spPr>
        <p:txBody>
          <a:bodyPr wrap="square" rtlCol="0">
            <a:spAutoFit/>
          </a:bodyPr>
          <a:lstStyle/>
          <a:p>
            <a:r>
              <a:rPr lang="en-AU" sz="2800" dirty="0">
                <a:solidFill>
                  <a:srgbClr val="FF0000"/>
                </a:solidFill>
              </a:rPr>
              <a:t>e</a:t>
            </a:r>
            <a:r>
              <a:rPr lang="en-AU" sz="2800" baseline="-25000" dirty="0">
                <a:solidFill>
                  <a:srgbClr val="FF0000"/>
                </a:solidFill>
              </a:rPr>
              <a:t>2</a:t>
            </a:r>
          </a:p>
        </p:txBody>
      </p:sp>
      <p:cxnSp>
        <p:nvCxnSpPr>
          <p:cNvPr id="141" name="Straight Arrow Connector 140">
            <a:extLst>
              <a:ext uri="{FF2B5EF4-FFF2-40B4-BE49-F238E27FC236}">
                <a16:creationId xmlns:a16="http://schemas.microsoft.com/office/drawing/2014/main" id="{5C1F1458-11F4-E243-8127-6763FBE11135}"/>
              </a:ext>
            </a:extLst>
          </p:cNvPr>
          <p:cNvCxnSpPr>
            <a:cxnSpLocks/>
          </p:cNvCxnSpPr>
          <p:nvPr/>
        </p:nvCxnSpPr>
        <p:spPr>
          <a:xfrm>
            <a:off x="9082986" y="4288409"/>
            <a:ext cx="129141" cy="2370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8B8D7775-3F64-9B4B-BC91-9EE49F9BFAB7}"/>
              </a:ext>
            </a:extLst>
          </p:cNvPr>
          <p:cNvSpPr txBox="1"/>
          <p:nvPr/>
        </p:nvSpPr>
        <p:spPr>
          <a:xfrm>
            <a:off x="10343011" y="3743362"/>
            <a:ext cx="546100" cy="523220"/>
          </a:xfrm>
          <a:prstGeom prst="rect">
            <a:avLst/>
          </a:prstGeom>
          <a:noFill/>
        </p:spPr>
        <p:txBody>
          <a:bodyPr wrap="square" rtlCol="0">
            <a:spAutoFit/>
          </a:bodyPr>
          <a:lstStyle/>
          <a:p>
            <a:r>
              <a:rPr lang="en-AU" sz="2800" dirty="0">
                <a:solidFill>
                  <a:srgbClr val="FF0000"/>
                </a:solidFill>
              </a:rPr>
              <a:t>e</a:t>
            </a:r>
            <a:r>
              <a:rPr lang="en-AU" sz="2800" baseline="-25000" dirty="0">
                <a:solidFill>
                  <a:srgbClr val="FF0000"/>
                </a:solidFill>
              </a:rPr>
              <a:t>3</a:t>
            </a:r>
          </a:p>
        </p:txBody>
      </p:sp>
      <p:cxnSp>
        <p:nvCxnSpPr>
          <p:cNvPr id="143" name="Straight Arrow Connector 142">
            <a:extLst>
              <a:ext uri="{FF2B5EF4-FFF2-40B4-BE49-F238E27FC236}">
                <a16:creationId xmlns:a16="http://schemas.microsoft.com/office/drawing/2014/main" id="{743C04DC-7DD3-DF4E-AFBD-A5A1C70441CD}"/>
              </a:ext>
            </a:extLst>
          </p:cNvPr>
          <p:cNvCxnSpPr>
            <a:cxnSpLocks/>
          </p:cNvCxnSpPr>
          <p:nvPr/>
        </p:nvCxnSpPr>
        <p:spPr>
          <a:xfrm>
            <a:off x="10682970" y="4275883"/>
            <a:ext cx="129141" cy="2370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Rectangle 138">
                <a:extLst>
                  <a:ext uri="{FF2B5EF4-FFF2-40B4-BE49-F238E27FC236}">
                    <a16:creationId xmlns:a16="http://schemas.microsoft.com/office/drawing/2014/main" id="{492AB316-2513-E54C-A624-A4864B2E1195}"/>
                  </a:ext>
                </a:extLst>
              </p:cNvPr>
              <p:cNvSpPr/>
              <p:nvPr/>
            </p:nvSpPr>
            <p:spPr>
              <a:xfrm>
                <a:off x="6079479" y="966998"/>
                <a:ext cx="5576073" cy="12685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AU" sz="2800" b="0" i="1" smtClean="0">
                              <a:latin typeface="Cambria Math" panose="02040503050406030204" pitchFamily="18" charset="0"/>
                            </a:rPr>
                          </m:ctrlPr>
                        </m:sSubPr>
                        <m:e>
                          <m:r>
                            <a:rPr lang="es-ES" sz="2800" b="0" i="1" smtClean="0">
                              <a:latin typeface="Cambria Math" panose="02040503050406030204" pitchFamily="18" charset="0"/>
                            </a:rPr>
                            <m:t>𝐿𝐿𝑅</m:t>
                          </m:r>
                        </m:e>
                        <m:sub>
                          <m:r>
                            <a:rPr lang="es-ES" sz="2800" b="0" i="1" smtClean="0">
                              <a:latin typeface="Cambria Math" panose="02040503050406030204" pitchFamily="18" charset="0"/>
                            </a:rPr>
                            <m:t>𝑛</m:t>
                          </m:r>
                        </m:sub>
                      </m:sSub>
                      <m:r>
                        <a:rPr lang="en-AU" sz="2800" b="0" i="1" smtClean="0">
                          <a:latin typeface="Cambria Math" panose="02040503050406030204" pitchFamily="18" charset="0"/>
                        </a:rPr>
                        <m:t>=</m:t>
                      </m:r>
                      <m:nary>
                        <m:naryPr>
                          <m:chr m:val="∑"/>
                          <m:ctrlPr>
                            <a:rPr lang="en-AU" sz="2800" i="1" smtClean="0">
                              <a:latin typeface="Cambria Math" panose="02040503050406030204" pitchFamily="18" charset="0"/>
                            </a:rPr>
                          </m:ctrlPr>
                        </m:naryPr>
                        <m:sub>
                          <m:r>
                            <m:rPr>
                              <m:brk m:alnAt="23"/>
                            </m:rPr>
                            <a:rPr lang="en-AU" sz="2800" b="0" i="1" smtClean="0">
                              <a:latin typeface="Cambria Math" panose="02040503050406030204" pitchFamily="18" charset="0"/>
                            </a:rPr>
                            <m:t>𝑖</m:t>
                          </m:r>
                          <m:r>
                            <a:rPr lang="en-AU" sz="2800" b="0" i="1" smtClean="0">
                              <a:latin typeface="Cambria Math" panose="02040503050406030204" pitchFamily="18" charset="0"/>
                            </a:rPr>
                            <m:t>=1</m:t>
                          </m:r>
                        </m:sub>
                        <m:sup>
                          <m:r>
                            <a:rPr lang="es-ES" sz="2800" b="0" i="1" smtClean="0">
                              <a:latin typeface="Cambria Math" panose="02040503050406030204" pitchFamily="18" charset="0"/>
                            </a:rPr>
                            <m:t>𝑛</m:t>
                          </m:r>
                        </m:sup>
                        <m:e>
                          <m:func>
                            <m:funcPr>
                              <m:ctrlPr>
                                <a:rPr lang="en-AU" sz="2800" b="0" i="1" smtClean="0">
                                  <a:latin typeface="Cambria Math" panose="02040503050406030204" pitchFamily="18" charset="0"/>
                                </a:rPr>
                              </m:ctrlPr>
                            </m:funcPr>
                            <m:fName>
                              <m:r>
                                <m:rPr>
                                  <m:sty m:val="p"/>
                                </m:rPr>
                                <a:rPr lang="en-AU" sz="2800" b="0" i="0" smtClean="0">
                                  <a:latin typeface="Cambria Math" panose="02040503050406030204" pitchFamily="18" charset="0"/>
                                </a:rPr>
                                <m:t>log</m:t>
                              </m:r>
                            </m:fName>
                            <m:e>
                              <m:f>
                                <m:fPr>
                                  <m:ctrlPr>
                                    <a:rPr lang="en-AU" sz="2800" i="1" smtClean="0">
                                      <a:latin typeface="Cambria Math" panose="02040503050406030204" pitchFamily="18" charset="0"/>
                                    </a:rPr>
                                  </m:ctrlPr>
                                </m:fPr>
                                <m:num>
                                  <m:r>
                                    <a:rPr lang="en-AU" sz="2800" i="1" smtClean="0">
                                      <a:latin typeface="Cambria Math" panose="02040503050406030204" pitchFamily="18" charset="0"/>
                                    </a:rPr>
                                    <m:t>𝑃</m:t>
                                  </m:r>
                                  <m:r>
                                    <a:rPr lang="en-AU" sz="2800" i="1" smtClean="0">
                                      <a:latin typeface="Cambria Math" panose="02040503050406030204" pitchFamily="18" charset="0"/>
                                    </a:rPr>
                                    <m:t>(</m:t>
                                  </m:r>
                                  <m:sSub>
                                    <m:sSubPr>
                                      <m:ctrlPr>
                                        <a:rPr lang="en-AU" sz="2800" i="1" smtClean="0">
                                          <a:latin typeface="Cambria Math" panose="02040503050406030204" pitchFamily="18" charset="0"/>
                                        </a:rPr>
                                      </m:ctrlPr>
                                    </m:sSubPr>
                                    <m:e>
                                      <m:r>
                                        <a:rPr lang="en-AU" sz="2800" i="1" smtClean="0">
                                          <a:latin typeface="Cambria Math" panose="02040503050406030204" pitchFamily="18" charset="0"/>
                                        </a:rPr>
                                        <m:t>𝑥</m:t>
                                      </m:r>
                                    </m:e>
                                    <m:sub>
                                      <m:r>
                                        <a:rPr lang="en-AU" sz="2800" i="1" smtClean="0">
                                          <a:latin typeface="Cambria Math" panose="02040503050406030204" pitchFamily="18" charset="0"/>
                                        </a:rPr>
                                        <m:t>𝑖</m:t>
                                      </m:r>
                                    </m:sub>
                                  </m:sSub>
                                  <m:r>
                                    <a:rPr lang="en-AU" sz="2800" i="1" smtClean="0">
                                      <a:latin typeface="Cambria Math" panose="02040503050406030204" pitchFamily="18" charset="0"/>
                                    </a:rPr>
                                    <m:t>|</m:t>
                                  </m:r>
                                  <m:sSub>
                                    <m:sSubPr>
                                      <m:ctrlPr>
                                        <a:rPr lang="en-AU" sz="2800" i="1" smtClean="0">
                                          <a:latin typeface="Cambria Math" panose="02040503050406030204" pitchFamily="18" charset="0"/>
                                        </a:rPr>
                                      </m:ctrlPr>
                                    </m:sSubPr>
                                    <m:e>
                                      <m:r>
                                        <a:rPr lang="en-AU" sz="2800" i="1" smtClean="0">
                                          <a:latin typeface="Cambria Math" panose="02040503050406030204" pitchFamily="18" charset="0"/>
                                        </a:rPr>
                                        <m:t>𝐻</m:t>
                                      </m:r>
                                    </m:e>
                                    <m:sub>
                                      <m:r>
                                        <a:rPr lang="es-ES" sz="2800" b="0" i="1" smtClean="0">
                                          <a:latin typeface="Cambria Math" panose="02040503050406030204" pitchFamily="18" charset="0"/>
                                        </a:rPr>
                                        <m:t>0</m:t>
                                      </m:r>
                                    </m:sub>
                                  </m:sSub>
                                  <m:r>
                                    <a:rPr lang="en-AU" sz="2800" i="1" smtClean="0">
                                      <a:latin typeface="Cambria Math" panose="02040503050406030204" pitchFamily="18" charset="0"/>
                                    </a:rPr>
                                    <m:t>)</m:t>
                                  </m:r>
                                </m:num>
                                <m:den>
                                  <m:r>
                                    <a:rPr lang="en-AU" sz="2800" i="1" smtClean="0">
                                      <a:latin typeface="Cambria Math" panose="02040503050406030204" pitchFamily="18" charset="0"/>
                                    </a:rPr>
                                    <m:t>𝑃</m:t>
                                  </m:r>
                                  <m:r>
                                    <a:rPr lang="en-AU" sz="2800" i="1" smtClean="0">
                                      <a:latin typeface="Cambria Math" panose="02040503050406030204" pitchFamily="18" charset="0"/>
                                    </a:rPr>
                                    <m:t>(</m:t>
                                  </m:r>
                                  <m:sSub>
                                    <m:sSubPr>
                                      <m:ctrlPr>
                                        <a:rPr lang="en-AU" sz="2800" i="1" smtClean="0">
                                          <a:latin typeface="Cambria Math" panose="02040503050406030204" pitchFamily="18" charset="0"/>
                                        </a:rPr>
                                      </m:ctrlPr>
                                    </m:sSubPr>
                                    <m:e>
                                      <m:r>
                                        <a:rPr lang="en-AU" sz="2800" i="1" smtClean="0">
                                          <a:latin typeface="Cambria Math" panose="02040503050406030204" pitchFamily="18" charset="0"/>
                                        </a:rPr>
                                        <m:t>𝑥</m:t>
                                      </m:r>
                                    </m:e>
                                    <m:sub>
                                      <m:r>
                                        <a:rPr lang="en-AU" sz="2800" i="1" smtClean="0">
                                          <a:latin typeface="Cambria Math" panose="02040503050406030204" pitchFamily="18" charset="0"/>
                                        </a:rPr>
                                        <m:t>𝑖</m:t>
                                      </m:r>
                                    </m:sub>
                                  </m:sSub>
                                  <m:r>
                                    <a:rPr lang="en-AU" sz="2800" i="1" smtClean="0">
                                      <a:latin typeface="Cambria Math" panose="02040503050406030204" pitchFamily="18" charset="0"/>
                                    </a:rPr>
                                    <m:t>|</m:t>
                                  </m:r>
                                  <m:sSub>
                                    <m:sSubPr>
                                      <m:ctrlPr>
                                        <a:rPr lang="en-AU" sz="2800" i="1" smtClean="0">
                                          <a:latin typeface="Cambria Math" panose="02040503050406030204" pitchFamily="18" charset="0"/>
                                        </a:rPr>
                                      </m:ctrlPr>
                                    </m:sSubPr>
                                    <m:e>
                                      <m:r>
                                        <a:rPr lang="en-AU" sz="2800" i="1" smtClean="0">
                                          <a:latin typeface="Cambria Math" panose="02040503050406030204" pitchFamily="18" charset="0"/>
                                        </a:rPr>
                                        <m:t>𝐻</m:t>
                                      </m:r>
                                    </m:e>
                                    <m:sub>
                                      <m:r>
                                        <a:rPr lang="en-AU" sz="2800" i="1" smtClean="0">
                                          <a:latin typeface="Cambria Math" panose="02040503050406030204" pitchFamily="18" charset="0"/>
                                        </a:rPr>
                                        <m:t>1</m:t>
                                      </m:r>
                                    </m:sub>
                                  </m:sSub>
                                  <m:r>
                                    <a:rPr lang="en-AU" sz="2800" i="1" smtClean="0">
                                      <a:latin typeface="Cambria Math" panose="02040503050406030204" pitchFamily="18" charset="0"/>
                                    </a:rPr>
                                    <m:t>)</m:t>
                                  </m:r>
                                </m:den>
                              </m:f>
                              <m:r>
                                <a:rPr lang="es-ES" sz="2800" b="0" i="1" smtClean="0">
                                  <a:latin typeface="Cambria Math" panose="02040503050406030204" pitchFamily="18" charset="0"/>
                                </a:rPr>
                                <m:t>=</m:t>
                              </m:r>
                              <m:nary>
                                <m:naryPr>
                                  <m:chr m:val="∑"/>
                                  <m:ctrlPr>
                                    <a:rPr lang="en-AU" sz="2800" i="1">
                                      <a:latin typeface="Cambria Math" panose="02040503050406030204" pitchFamily="18" charset="0"/>
                                    </a:rPr>
                                  </m:ctrlPr>
                                </m:naryPr>
                                <m:sub>
                                  <m:r>
                                    <m:rPr>
                                      <m:brk m:alnAt="23"/>
                                    </m:rPr>
                                    <a:rPr lang="en-AU" sz="2800" i="1">
                                      <a:latin typeface="Cambria Math" panose="02040503050406030204" pitchFamily="18" charset="0"/>
                                    </a:rPr>
                                    <m:t>𝑖</m:t>
                                  </m:r>
                                  <m:r>
                                    <a:rPr lang="en-AU" sz="2800" i="1">
                                      <a:latin typeface="Cambria Math" panose="02040503050406030204" pitchFamily="18" charset="0"/>
                                    </a:rPr>
                                    <m:t>=1</m:t>
                                  </m:r>
                                </m:sub>
                                <m:sup>
                                  <m:r>
                                    <a:rPr lang="es-ES" sz="2800" i="1">
                                      <a:latin typeface="Cambria Math" panose="02040503050406030204" pitchFamily="18" charset="0"/>
                                    </a:rPr>
                                    <m:t>𝑛</m:t>
                                  </m:r>
                                </m:sup>
                                <m:e>
                                  <m:sSub>
                                    <m:sSubPr>
                                      <m:ctrlPr>
                                        <a:rPr lang="es-ES" sz="2800" i="1" smtClean="0">
                                          <a:latin typeface="Cambria Math" panose="02040503050406030204" pitchFamily="18" charset="0"/>
                                        </a:rPr>
                                      </m:ctrlPr>
                                    </m:sSubPr>
                                    <m:e>
                                      <m:r>
                                        <a:rPr lang="es-ES" sz="2800" b="0" i="1" smtClean="0">
                                          <a:latin typeface="Cambria Math" panose="02040503050406030204" pitchFamily="18" charset="0"/>
                                        </a:rPr>
                                        <m:t>𝑒</m:t>
                                      </m:r>
                                    </m:e>
                                    <m:sub>
                                      <m:r>
                                        <a:rPr lang="es-ES" sz="2800" b="0" i="1" smtClean="0">
                                          <a:latin typeface="Cambria Math" panose="02040503050406030204" pitchFamily="18" charset="0"/>
                                        </a:rPr>
                                        <m:t>𝑖</m:t>
                                      </m:r>
                                    </m:sub>
                                  </m:sSub>
                                </m:e>
                              </m:nary>
                            </m:e>
                          </m:func>
                        </m:e>
                      </m:nary>
                    </m:oMath>
                  </m:oMathPara>
                </a14:m>
                <a:endParaRPr lang="en-AU" sz="2800" dirty="0"/>
              </a:p>
            </p:txBody>
          </p:sp>
        </mc:Choice>
        <mc:Fallback xmlns="">
          <p:sp>
            <p:nvSpPr>
              <p:cNvPr id="139" name="Rectangle 138">
                <a:extLst>
                  <a:ext uri="{FF2B5EF4-FFF2-40B4-BE49-F238E27FC236}">
                    <a16:creationId xmlns:a16="http://schemas.microsoft.com/office/drawing/2014/main" id="{492AB316-2513-E54C-A624-A4864B2E1195}"/>
                  </a:ext>
                </a:extLst>
              </p:cNvPr>
              <p:cNvSpPr>
                <a:spLocks noRot="1" noChangeAspect="1" noMove="1" noResize="1" noEditPoints="1" noAdjustHandles="1" noChangeArrowheads="1" noChangeShapeType="1" noTextEdit="1"/>
              </p:cNvSpPr>
              <p:nvPr/>
            </p:nvSpPr>
            <p:spPr>
              <a:xfrm>
                <a:off x="6079479" y="966998"/>
                <a:ext cx="5576073" cy="1268552"/>
              </a:xfrm>
              <a:prstGeom prst="rect">
                <a:avLst/>
              </a:prstGeom>
              <a:blipFill>
                <a:blip r:embed="rId3"/>
                <a:stretch>
                  <a:fillRect t="-104950" r="-3636" b="-16138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A1504595-2FDD-C649-BFBA-C0BE9B97644C}"/>
                  </a:ext>
                </a:extLst>
              </p:cNvPr>
              <p:cNvSpPr/>
              <p:nvPr/>
            </p:nvSpPr>
            <p:spPr>
              <a:xfrm>
                <a:off x="6213591" y="344848"/>
                <a:ext cx="4393449" cy="461665"/>
              </a:xfrm>
              <a:prstGeom prst="rect">
                <a:avLst/>
              </a:prstGeom>
            </p:spPr>
            <p:txBody>
              <a:bodyPr wrap="square">
                <a:spAutoFit/>
              </a:bodyPr>
              <a:lstStyle/>
              <a:p>
                <a:r>
                  <a:rPr lang="en-AU" sz="2400" dirty="0"/>
                  <a:t>Assume: </a:t>
                </a:r>
                <a14:m>
                  <m:oMath xmlns:m="http://schemas.openxmlformats.org/officeDocument/2006/math">
                    <m:sSub>
                      <m:sSubPr>
                        <m:ctrlPr>
                          <a:rPr lang="en-AU" sz="2400" i="1" smtClean="0">
                            <a:latin typeface="Cambria Math" panose="02040503050406030204" pitchFamily="18" charset="0"/>
                          </a:rPr>
                        </m:ctrlPr>
                      </m:sSubPr>
                      <m:e>
                        <m:r>
                          <a:rPr lang="en-AU" sz="2400" i="1">
                            <a:latin typeface="Cambria Math" panose="02040503050406030204" pitchFamily="18" charset="0"/>
                          </a:rPr>
                          <m:t>𝑃</m:t>
                        </m:r>
                        <m:r>
                          <a:rPr lang="en-AU" sz="2400" i="1">
                            <a:latin typeface="Cambria Math" panose="02040503050406030204" pitchFamily="18" charset="0"/>
                          </a:rPr>
                          <m:t>(</m:t>
                        </m:r>
                        <m:r>
                          <a:rPr lang="en-AU" sz="2400" i="1">
                            <a:latin typeface="Cambria Math" panose="02040503050406030204" pitchFamily="18" charset="0"/>
                          </a:rPr>
                          <m:t>𝐻</m:t>
                        </m:r>
                      </m:e>
                      <m:sub>
                        <m:r>
                          <a:rPr lang="en-AU" sz="2400" b="0" i="1" smtClean="0">
                            <a:latin typeface="Cambria Math" panose="02040503050406030204" pitchFamily="18" charset="0"/>
                          </a:rPr>
                          <m:t>0</m:t>
                        </m:r>
                      </m:sub>
                    </m:sSub>
                    <m:r>
                      <a:rPr lang="en-AU" sz="2400" i="1">
                        <a:latin typeface="Cambria Math" panose="02040503050406030204" pitchFamily="18" charset="0"/>
                      </a:rPr>
                      <m:t>) </m:t>
                    </m:r>
                    <m:r>
                      <a:rPr lang="en-AU" sz="2400" b="0" i="1" smtClean="0">
                        <a:latin typeface="Cambria Math" panose="02040503050406030204" pitchFamily="18" charset="0"/>
                      </a:rPr>
                      <m:t>=</m:t>
                    </m:r>
                    <m:sSub>
                      <m:sSubPr>
                        <m:ctrlPr>
                          <a:rPr lang="en-AU" sz="2400" i="1">
                            <a:latin typeface="Cambria Math" panose="02040503050406030204" pitchFamily="18" charset="0"/>
                          </a:rPr>
                        </m:ctrlPr>
                      </m:sSubPr>
                      <m:e>
                        <m:r>
                          <a:rPr lang="en-AU" sz="2400" b="0" i="1" smtClean="0">
                            <a:latin typeface="Cambria Math" panose="02040503050406030204" pitchFamily="18" charset="0"/>
                          </a:rPr>
                          <m:t>𝑃</m:t>
                        </m:r>
                        <m:r>
                          <a:rPr lang="en-AU" sz="2400" b="0" i="1" smtClean="0">
                            <a:latin typeface="Cambria Math" panose="02040503050406030204" pitchFamily="18" charset="0"/>
                          </a:rPr>
                          <m:t>(</m:t>
                        </m:r>
                        <m:r>
                          <a:rPr lang="en-AU" sz="2400" b="0" i="1" smtClean="0">
                            <a:latin typeface="Cambria Math" panose="02040503050406030204" pitchFamily="18" charset="0"/>
                          </a:rPr>
                          <m:t>𝐻</m:t>
                        </m:r>
                      </m:e>
                      <m:sub>
                        <m:r>
                          <a:rPr lang="en-AU" sz="2400" b="0" i="1" smtClean="0">
                            <a:latin typeface="Cambria Math" panose="02040503050406030204" pitchFamily="18" charset="0"/>
                          </a:rPr>
                          <m:t>1</m:t>
                        </m:r>
                      </m:sub>
                    </m:sSub>
                    <m:r>
                      <a:rPr lang="en-AU" sz="2400" b="0" i="1" smtClean="0">
                        <a:latin typeface="Cambria Math" panose="02040503050406030204" pitchFamily="18" charset="0"/>
                      </a:rPr>
                      <m:t>)</m:t>
                    </m:r>
                  </m:oMath>
                </a14:m>
                <a:endParaRPr lang="en-AU" sz="2400" dirty="0"/>
              </a:p>
            </p:txBody>
          </p:sp>
        </mc:Choice>
        <mc:Fallback xmlns="">
          <p:sp>
            <p:nvSpPr>
              <p:cNvPr id="144" name="Rectangle 143">
                <a:extLst>
                  <a:ext uri="{FF2B5EF4-FFF2-40B4-BE49-F238E27FC236}">
                    <a16:creationId xmlns:a16="http://schemas.microsoft.com/office/drawing/2014/main" id="{A1504595-2FDD-C649-BFBA-C0BE9B97644C}"/>
                  </a:ext>
                </a:extLst>
              </p:cNvPr>
              <p:cNvSpPr>
                <a:spLocks noRot="1" noChangeAspect="1" noMove="1" noResize="1" noEditPoints="1" noAdjustHandles="1" noChangeArrowheads="1" noChangeShapeType="1" noTextEdit="1"/>
              </p:cNvSpPr>
              <p:nvPr/>
            </p:nvSpPr>
            <p:spPr>
              <a:xfrm>
                <a:off x="6213591" y="344848"/>
                <a:ext cx="4393449" cy="461665"/>
              </a:xfrm>
              <a:prstGeom prst="rect">
                <a:avLst/>
              </a:prstGeom>
              <a:blipFill>
                <a:blip r:embed="rId4"/>
                <a:stretch>
                  <a:fillRect l="-2017" t="-5263" b="-2631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78E3E8B8-EF39-2F4E-94C5-F94C2917ABA9}"/>
                  </a:ext>
                </a:extLst>
              </p:cNvPr>
              <p:cNvSpPr/>
              <p:nvPr/>
            </p:nvSpPr>
            <p:spPr>
              <a:xfrm>
                <a:off x="5339623" y="4434698"/>
                <a:ext cx="6535052" cy="1014380"/>
              </a:xfrm>
              <a:prstGeom prst="rect">
                <a:avLst/>
              </a:prstGeom>
            </p:spPr>
            <p:txBody>
              <a:bodyPr wrap="square">
                <a:spAutoFit/>
              </a:bodyPr>
              <a:lstStyle/>
              <a:p>
                <a:pPr lvl="1"/>
                <a:r>
                  <a:rPr lang="en-AU" sz="2400" dirty="0"/>
                  <a:t> </a:t>
                </a:r>
                <a14:m>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𝐿𝐿𝑅</m:t>
                        </m:r>
                      </m:e>
                      <m:sub>
                        <m:r>
                          <a:rPr lang="es-ES" sz="2400" b="0" i="1" smtClean="0">
                            <a:latin typeface="Cambria Math" panose="02040503050406030204" pitchFamily="18" charset="0"/>
                          </a:rPr>
                          <m:t>𝑛</m:t>
                        </m:r>
                      </m:sub>
                    </m:sSub>
                    <m:r>
                      <a:rPr lang="es-ES" sz="2400" b="0" i="0" smtClean="0">
                        <a:latin typeface="Cambria Math" panose="02040503050406030204" pitchFamily="18" charset="0"/>
                      </a:rPr>
                      <m:t>=</m:t>
                    </m:r>
                    <m:r>
                      <m:rPr>
                        <m:sty m:val="p"/>
                      </m:rPr>
                      <a:rPr lang="en-AU" sz="2400" smtClean="0">
                        <a:latin typeface="Cambria Math" panose="02040503050406030204" pitchFamily="18" charset="0"/>
                      </a:rPr>
                      <m:t>log</m:t>
                    </m:r>
                    <m:d>
                      <m:dPr>
                        <m:ctrlPr>
                          <a:rPr lang="en-AU" sz="2400" i="1" smtClean="0">
                            <a:latin typeface="Cambria Math" panose="02040503050406030204" pitchFamily="18" charset="0"/>
                          </a:rPr>
                        </m:ctrlPr>
                      </m:dPr>
                      <m:e>
                        <m:f>
                          <m:fPr>
                            <m:ctrlPr>
                              <a:rPr lang="en-AU" sz="2400" i="1" smtClean="0">
                                <a:latin typeface="Cambria Math" panose="02040503050406030204" pitchFamily="18" charset="0"/>
                              </a:rPr>
                            </m:ctrlPr>
                          </m:fPr>
                          <m:num>
                            <m:r>
                              <a:rPr lang="es-ES" sz="2400" b="0" i="1" smtClean="0">
                                <a:latin typeface="Cambria Math" panose="02040503050406030204" pitchFamily="18" charset="0"/>
                              </a:rPr>
                              <m:t>0.2</m:t>
                            </m:r>
                          </m:num>
                          <m:den>
                            <m:r>
                              <a:rPr lang="es-ES" sz="2400" b="0" i="1" smtClean="0">
                                <a:latin typeface="Cambria Math" panose="02040503050406030204" pitchFamily="18" charset="0"/>
                              </a:rPr>
                              <m:t>0.8</m:t>
                            </m:r>
                          </m:den>
                        </m:f>
                      </m:e>
                    </m:d>
                    <m:r>
                      <a:rPr lang="es-ES" sz="2400" b="0" i="1" smtClean="0">
                        <a:latin typeface="Cambria Math" panose="02040503050406030204" pitchFamily="18" charset="0"/>
                      </a:rPr>
                      <m:t>+</m:t>
                    </m:r>
                    <m:r>
                      <m:rPr>
                        <m:sty m:val="p"/>
                      </m:rPr>
                      <a:rPr lang="en-AU" sz="2400">
                        <a:latin typeface="Cambria Math" panose="02040503050406030204" pitchFamily="18" charset="0"/>
                      </a:rPr>
                      <m:t>log</m:t>
                    </m:r>
                    <m:d>
                      <m:dPr>
                        <m:ctrlPr>
                          <a:rPr lang="en-AU" sz="2400" i="1">
                            <a:latin typeface="Cambria Math" panose="02040503050406030204" pitchFamily="18" charset="0"/>
                          </a:rPr>
                        </m:ctrlPr>
                      </m:dPr>
                      <m:e>
                        <m:f>
                          <m:fPr>
                            <m:ctrlPr>
                              <a:rPr lang="en-AU" sz="2400" i="1">
                                <a:latin typeface="Cambria Math" panose="02040503050406030204" pitchFamily="18" charset="0"/>
                              </a:rPr>
                            </m:ctrlPr>
                          </m:fPr>
                          <m:num>
                            <m:r>
                              <a:rPr lang="es-ES" sz="2400" i="1">
                                <a:latin typeface="Cambria Math" panose="02040503050406030204" pitchFamily="18" charset="0"/>
                              </a:rPr>
                              <m:t>0.</m:t>
                            </m:r>
                            <m:r>
                              <a:rPr lang="es-ES" sz="2400" b="0" i="1" smtClean="0">
                                <a:latin typeface="Cambria Math" panose="02040503050406030204" pitchFamily="18" charset="0"/>
                              </a:rPr>
                              <m:t>8</m:t>
                            </m:r>
                          </m:num>
                          <m:den>
                            <m:r>
                              <a:rPr lang="es-ES" sz="2400" i="1">
                                <a:latin typeface="Cambria Math" panose="02040503050406030204" pitchFamily="18" charset="0"/>
                              </a:rPr>
                              <m:t>0.</m:t>
                            </m:r>
                            <m:r>
                              <a:rPr lang="es-ES" sz="2400" b="0" i="1" smtClean="0">
                                <a:latin typeface="Cambria Math" panose="02040503050406030204" pitchFamily="18" charset="0"/>
                              </a:rPr>
                              <m:t>2</m:t>
                            </m:r>
                          </m:den>
                        </m:f>
                      </m:e>
                    </m:d>
                  </m:oMath>
                </a14:m>
                <a:r>
                  <a:rPr lang="es-ES" sz="2400" dirty="0"/>
                  <a:t>+</a:t>
                </a:r>
                <a:r>
                  <a:rPr lang="en-AU" sz="2400" dirty="0"/>
                  <a:t> </a:t>
                </a:r>
                <a14:m>
                  <m:oMath xmlns:m="http://schemas.openxmlformats.org/officeDocument/2006/math">
                    <m:r>
                      <m:rPr>
                        <m:sty m:val="p"/>
                      </m:rPr>
                      <a:rPr lang="en-AU" sz="2400">
                        <a:latin typeface="Cambria Math" panose="02040503050406030204" pitchFamily="18" charset="0"/>
                      </a:rPr>
                      <m:t>log</m:t>
                    </m:r>
                    <m:d>
                      <m:dPr>
                        <m:ctrlPr>
                          <a:rPr lang="en-AU" sz="2400" i="1">
                            <a:latin typeface="Cambria Math" panose="02040503050406030204" pitchFamily="18" charset="0"/>
                          </a:rPr>
                        </m:ctrlPr>
                      </m:dPr>
                      <m:e>
                        <m:f>
                          <m:fPr>
                            <m:ctrlPr>
                              <a:rPr lang="en-AU" sz="2400" i="1">
                                <a:latin typeface="Cambria Math" panose="02040503050406030204" pitchFamily="18" charset="0"/>
                              </a:rPr>
                            </m:ctrlPr>
                          </m:fPr>
                          <m:num>
                            <m:r>
                              <a:rPr lang="es-ES" sz="2400" i="1">
                                <a:latin typeface="Cambria Math" panose="02040503050406030204" pitchFamily="18" charset="0"/>
                              </a:rPr>
                              <m:t>0.</m:t>
                            </m:r>
                            <m:r>
                              <a:rPr lang="es-ES" sz="2400" b="0" i="1" smtClean="0">
                                <a:latin typeface="Cambria Math" panose="02040503050406030204" pitchFamily="18" charset="0"/>
                              </a:rPr>
                              <m:t>8</m:t>
                            </m:r>
                          </m:num>
                          <m:den>
                            <m:r>
                              <a:rPr lang="es-ES" sz="2400" i="1">
                                <a:latin typeface="Cambria Math" panose="02040503050406030204" pitchFamily="18" charset="0"/>
                              </a:rPr>
                              <m:t>0.</m:t>
                            </m:r>
                            <m:r>
                              <a:rPr lang="es-ES" sz="2400" b="0" i="1" smtClean="0">
                                <a:latin typeface="Cambria Math" panose="02040503050406030204" pitchFamily="18" charset="0"/>
                              </a:rPr>
                              <m:t>2</m:t>
                            </m:r>
                          </m:den>
                        </m:f>
                      </m:e>
                    </m:d>
                    <m:r>
                      <a:rPr lang="es-ES" sz="2400" b="0" i="1" smtClean="0">
                        <a:latin typeface="Cambria Math" panose="02040503050406030204" pitchFamily="18" charset="0"/>
                      </a:rPr>
                      <m:t>+…=</m:t>
                    </m:r>
                  </m:oMath>
                </a14:m>
                <a:endParaRPr lang="es-ES" sz="2400" b="0" i="1" dirty="0">
                  <a:latin typeface="Cambria Math" panose="02040503050406030204" pitchFamily="18" charset="0"/>
                </a:endParaRPr>
              </a:p>
              <a:p>
                <a:pPr lvl="1"/>
                <a:r>
                  <a:rPr lang="es-ES" sz="2400" b="0" dirty="0"/>
                  <a:t>	      = </a:t>
                </a:r>
                <a14:m>
                  <m:oMath xmlns:m="http://schemas.openxmlformats.org/officeDocument/2006/math">
                    <m:r>
                      <a:rPr lang="es-ES" sz="2400" b="0" i="1" smtClean="0">
                        <a:latin typeface="Cambria Math" panose="02040503050406030204" pitchFamily="18" charset="0"/>
                      </a:rPr>
                      <m:t>−1.38+1.38+1.38+…</m:t>
                    </m:r>
                  </m:oMath>
                </a14:m>
                <a:endParaRPr lang="es-ES" sz="2400" dirty="0"/>
              </a:p>
            </p:txBody>
          </p:sp>
        </mc:Choice>
        <mc:Fallback xmlns="">
          <p:sp>
            <p:nvSpPr>
              <p:cNvPr id="94" name="Rectangle 93">
                <a:extLst>
                  <a:ext uri="{FF2B5EF4-FFF2-40B4-BE49-F238E27FC236}">
                    <a16:creationId xmlns:a16="http://schemas.microsoft.com/office/drawing/2014/main" id="{78E3E8B8-EF39-2F4E-94C5-F94C2917ABA9}"/>
                  </a:ext>
                </a:extLst>
              </p:cNvPr>
              <p:cNvSpPr>
                <a:spLocks noRot="1" noChangeAspect="1" noMove="1" noResize="1" noEditPoints="1" noAdjustHandles="1" noChangeArrowheads="1" noChangeShapeType="1" noTextEdit="1"/>
              </p:cNvSpPr>
              <p:nvPr/>
            </p:nvSpPr>
            <p:spPr>
              <a:xfrm>
                <a:off x="5339623" y="4434698"/>
                <a:ext cx="6535052" cy="1014380"/>
              </a:xfrm>
              <a:prstGeom prst="rect">
                <a:avLst/>
              </a:prstGeom>
              <a:blipFill>
                <a:blip r:embed="rId5"/>
                <a:stretch>
                  <a:fillRect b="-12346"/>
                </a:stretch>
              </a:blipFill>
            </p:spPr>
            <p:txBody>
              <a:bodyPr/>
              <a:lstStyle/>
              <a:p>
                <a:r>
                  <a:rPr lang="es-ES">
                    <a:noFill/>
                  </a:rPr>
                  <a:t> </a:t>
                </a:r>
              </a:p>
            </p:txBody>
          </p:sp>
        </mc:Fallback>
      </mc:AlternateContent>
    </p:spTree>
    <p:extLst>
      <p:ext uri="{BB962C8B-B14F-4D97-AF65-F5344CB8AC3E}">
        <p14:creationId xmlns:p14="http://schemas.microsoft.com/office/powerpoint/2010/main" val="421603532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 name="Wald, 1947; Wald &amp; Wolfowitz, 1948"/>
          <p:cNvSpPr txBox="1"/>
          <p:nvPr/>
        </p:nvSpPr>
        <p:spPr>
          <a:xfrm>
            <a:off x="6262869" y="615457"/>
            <a:ext cx="3964420" cy="364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821531">
              <a:lnSpc>
                <a:spcPct val="100000"/>
              </a:lnSpc>
              <a:spcBef>
                <a:spcPts val="0"/>
              </a:spcBef>
              <a:defRPr sz="3800">
                <a:latin typeface="Palatino"/>
                <a:ea typeface="Palatino"/>
                <a:cs typeface="Palatino"/>
                <a:sym typeface="Palatino"/>
              </a:defRPr>
            </a:lvl1pPr>
          </a:lstStyle>
          <a:p>
            <a:r>
              <a:rPr sz="1900"/>
              <a:t>Wald, 1947; Wald &amp; Wolfowitz, 1948</a:t>
            </a:r>
          </a:p>
        </p:txBody>
      </p:sp>
      <p:pic>
        <p:nvPicPr>
          <p:cNvPr id="1323" name="Image" descr="Image"/>
          <p:cNvPicPr>
            <a:picLocks noChangeAspect="1"/>
          </p:cNvPicPr>
          <p:nvPr/>
        </p:nvPicPr>
        <p:blipFill>
          <a:blip r:embed="rId2"/>
          <a:stretch>
            <a:fillRect/>
          </a:stretch>
        </p:blipFill>
        <p:spPr>
          <a:xfrm>
            <a:off x="5573268" y="1616773"/>
            <a:ext cx="1775430" cy="342056"/>
          </a:xfrm>
          <a:prstGeom prst="rect">
            <a:avLst/>
          </a:prstGeom>
          <a:ln w="12700">
            <a:miter lim="400000"/>
          </a:ln>
        </p:spPr>
      </p:pic>
      <p:pic>
        <p:nvPicPr>
          <p:cNvPr id="1382" name="Image" descr="Image"/>
          <p:cNvPicPr>
            <a:picLocks noChangeAspect="1"/>
          </p:cNvPicPr>
          <p:nvPr/>
        </p:nvPicPr>
        <p:blipFill>
          <a:blip r:embed="rId3"/>
          <a:stretch>
            <a:fillRect/>
          </a:stretch>
        </p:blipFill>
        <p:spPr>
          <a:xfrm>
            <a:off x="8376880" y="1608156"/>
            <a:ext cx="1978518" cy="374315"/>
          </a:xfrm>
          <a:prstGeom prst="rect">
            <a:avLst/>
          </a:prstGeom>
          <a:ln w="12700" cap="flat">
            <a:noFill/>
            <a:miter lim="400000"/>
          </a:ln>
          <a:effectLst/>
        </p:spPr>
      </p:pic>
      <p:grpSp>
        <p:nvGrpSpPr>
          <p:cNvPr id="1405" name="Group"/>
          <p:cNvGrpSpPr/>
          <p:nvPr/>
        </p:nvGrpSpPr>
        <p:grpSpPr>
          <a:xfrm>
            <a:off x="2629604" y="3457040"/>
            <a:ext cx="5770684" cy="2006383"/>
            <a:chOff x="0" y="-888637"/>
            <a:chExt cx="11541367" cy="4012763"/>
          </a:xfrm>
        </p:grpSpPr>
        <p:sp>
          <p:nvSpPr>
            <p:cNvPr id="1400" name="Decision Rule (SPRT)"/>
            <p:cNvSpPr txBox="1"/>
            <p:nvPr/>
          </p:nvSpPr>
          <p:spPr>
            <a:xfrm>
              <a:off x="242724" y="-888637"/>
              <a:ext cx="4057524" cy="10970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defTabSz="821531">
                <a:lnSpc>
                  <a:spcPct val="200000"/>
                </a:lnSpc>
                <a:spcBef>
                  <a:spcPts val="0"/>
                </a:spcBef>
                <a:defRPr sz="3000" b="1">
                  <a:latin typeface="Palatino"/>
                  <a:ea typeface="Palatino"/>
                  <a:cs typeface="Palatino"/>
                  <a:sym typeface="Palatino"/>
                </a:defRPr>
              </a:lvl1pPr>
            </a:lstStyle>
            <a:p>
              <a:r>
                <a:rPr sz="1800" dirty="0">
                  <a:latin typeface="Calibri" panose="020F0502020204030204" pitchFamily="34" charset="0"/>
                  <a:cs typeface="Calibri" panose="020F0502020204030204" pitchFamily="34" charset="0"/>
                </a:rPr>
                <a:t>Decision Rule (SPRT)</a:t>
              </a:r>
            </a:p>
          </p:txBody>
        </p:sp>
        <p:sp>
          <p:nvSpPr>
            <p:cNvPr id="1401" name="The decision bounds             determine…"/>
            <p:cNvSpPr/>
            <p:nvPr/>
          </p:nvSpPr>
          <p:spPr>
            <a:xfrm>
              <a:off x="9460817" y="1482327"/>
              <a:ext cx="1270000" cy="1270003"/>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defTabSz="410766">
                <a:defRPr sz="3000">
                  <a:latin typeface="Palatino"/>
                  <a:ea typeface="Palatino"/>
                  <a:cs typeface="Palatino"/>
                  <a:sym typeface="Palatino"/>
                </a:defRPr>
              </a:pPr>
              <a:endParaRPr sz="1500" dirty="0"/>
            </a:p>
          </p:txBody>
        </p:sp>
        <p:sp>
          <p:nvSpPr>
            <p:cNvPr id="1404" name="Rectangle"/>
            <p:cNvSpPr/>
            <p:nvPr/>
          </p:nvSpPr>
          <p:spPr>
            <a:xfrm>
              <a:off x="0" y="-536285"/>
              <a:ext cx="11541367" cy="3660411"/>
            </a:xfrm>
            <a:prstGeom prst="rect">
              <a:avLst/>
            </a:prstGeom>
            <a:noFill/>
            <a:ln w="63500" cap="flat">
              <a:solidFill>
                <a:srgbClr val="FF2600"/>
              </a:solidFill>
              <a:prstDash val="solid"/>
              <a:miter lim="400000"/>
            </a:ln>
            <a:effectLst/>
          </p:spPr>
          <p:txBody>
            <a:bodyPr wrap="square" lIns="35719" tIns="35719" rIns="35719" bIns="35719" numCol="1" anchor="ctr">
              <a:noAutofit/>
            </a:bodyPr>
            <a:lstStyle/>
            <a:p>
              <a:pPr algn="ctr" defTabSz="410766">
                <a:defRPr sz="3000">
                  <a:solidFill>
                    <a:srgbClr val="FFFFFF"/>
                  </a:solidFill>
                  <a:latin typeface="Helvetica Neue Medium"/>
                  <a:ea typeface="Helvetica Neue Medium"/>
                  <a:cs typeface="Helvetica Neue Medium"/>
                  <a:sym typeface="Helvetica Neue Medium"/>
                </a:defRPr>
              </a:pPr>
              <a:endParaRPr sz="1500"/>
            </a:p>
          </p:txBody>
        </p:sp>
      </p:grpSp>
      <p:grpSp>
        <p:nvGrpSpPr>
          <p:cNvPr id="1410" name="Group"/>
          <p:cNvGrpSpPr/>
          <p:nvPr/>
        </p:nvGrpSpPr>
        <p:grpSpPr>
          <a:xfrm>
            <a:off x="1898117" y="7150608"/>
            <a:ext cx="7593354" cy="1148466"/>
            <a:chOff x="-69852" y="-69850"/>
            <a:chExt cx="14686548" cy="2319023"/>
          </a:xfrm>
        </p:grpSpPr>
        <p:grpSp>
          <p:nvGrpSpPr>
            <p:cNvPr id="1408" name="Rectangle"/>
            <p:cNvGrpSpPr/>
            <p:nvPr/>
          </p:nvGrpSpPr>
          <p:grpSpPr>
            <a:xfrm>
              <a:off x="-69852" y="-69850"/>
              <a:ext cx="14686548" cy="2154774"/>
              <a:chOff x="-2" y="0"/>
              <a:chExt cx="14686547" cy="2154773"/>
            </a:xfrm>
          </p:grpSpPr>
          <p:sp>
            <p:nvSpPr>
              <p:cNvPr id="1407" name="Rectangle"/>
              <p:cNvSpPr/>
              <p:nvPr/>
            </p:nvSpPr>
            <p:spPr>
              <a:xfrm>
                <a:off x="69849" y="69850"/>
                <a:ext cx="10276397" cy="2015074"/>
              </a:xfrm>
              <a:prstGeom prst="rect">
                <a:avLst/>
              </a:prstGeom>
              <a:solidFill>
                <a:srgbClr val="FFFFFF"/>
              </a:solidFill>
              <a:ln>
                <a:noFill/>
              </a:ln>
              <a:effectLst/>
            </p:spPr>
            <p:txBody>
              <a:bodyPr wrap="square" lIns="35719" tIns="35719" rIns="35719" bIns="35719" numCol="1" anchor="ctr">
                <a:noAutofit/>
              </a:bodyPr>
              <a:lstStyle/>
              <a:p>
                <a:pPr algn="ctr" defTabSz="410766">
                  <a:defRPr sz="3000">
                    <a:solidFill>
                      <a:srgbClr val="FFFFFF"/>
                    </a:solidFill>
                    <a:latin typeface="Helvetica Neue Medium"/>
                    <a:ea typeface="Helvetica Neue Medium"/>
                    <a:cs typeface="Helvetica Neue Medium"/>
                    <a:sym typeface="Helvetica Neue Medium"/>
                  </a:defRPr>
                </a:pPr>
                <a:endParaRPr sz="1500"/>
              </a:p>
            </p:txBody>
          </p:sp>
          <p:pic>
            <p:nvPicPr>
              <p:cNvPr id="1406" name="Rectangle Rectangle" descr="Rectangle Rectangle"/>
              <p:cNvPicPr>
                <a:picLocks/>
              </p:cNvPicPr>
              <p:nvPr/>
            </p:nvPicPr>
            <p:blipFill>
              <a:blip r:embed="rId4"/>
              <a:stretch>
                <a:fillRect/>
              </a:stretch>
            </p:blipFill>
            <p:spPr>
              <a:xfrm>
                <a:off x="-2" y="0"/>
                <a:ext cx="14686547" cy="2154773"/>
              </a:xfrm>
              <a:prstGeom prst="rect">
                <a:avLst/>
              </a:prstGeom>
              <a:effectLst/>
            </p:spPr>
          </p:pic>
        </p:grpSp>
        <p:sp>
          <p:nvSpPr>
            <p:cNvPr id="1409" name="The SPRT is optimal in the sense of having the least…"/>
            <p:cNvSpPr/>
            <p:nvPr/>
          </p:nvSpPr>
          <p:spPr>
            <a:xfrm>
              <a:off x="664694" y="97917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defTabSz="410766">
                <a:defRPr sz="3000">
                  <a:latin typeface="Palatino"/>
                  <a:ea typeface="Palatino"/>
                  <a:cs typeface="Palatino"/>
                  <a:sym typeface="Palatino"/>
                </a:defRPr>
              </a:pPr>
              <a:r>
                <a:rPr sz="2400" dirty="0"/>
                <a:t>The SPRT is optimal in the sense of having the least</a:t>
              </a:r>
            </a:p>
            <a:p>
              <a:pPr defTabSz="410766">
                <a:defRPr sz="3000">
                  <a:latin typeface="Palatino"/>
                  <a:ea typeface="Palatino"/>
                  <a:cs typeface="Palatino"/>
                  <a:sym typeface="Palatino"/>
                </a:defRPr>
              </a:pPr>
              <a:r>
                <a:rPr sz="2400" dirty="0"/>
                <a:t>Expected “decision time” for a given error rate</a:t>
              </a:r>
            </a:p>
          </p:txBody>
        </p:sp>
      </p:grpSp>
      <p:sp>
        <p:nvSpPr>
          <p:cNvPr id="1416" name="Sequential Probability Ratio Test (SPRT)"/>
          <p:cNvSpPr txBox="1"/>
          <p:nvPr/>
        </p:nvSpPr>
        <p:spPr>
          <a:xfrm>
            <a:off x="2362084" y="8155"/>
            <a:ext cx="7404271"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a:lnSpc>
                <a:spcPct val="100000"/>
              </a:lnSpc>
              <a:spcBef>
                <a:spcPts val="0"/>
              </a:spcBef>
              <a:defRPr sz="4400" b="1">
                <a:latin typeface="Lucida Grande"/>
                <a:ea typeface="Lucida Grande"/>
                <a:cs typeface="Lucida Grande"/>
                <a:sym typeface="Lucida Grande"/>
              </a:defRPr>
            </a:lvl1pPr>
          </a:lstStyle>
          <a:p>
            <a:r>
              <a:rPr sz="2800" dirty="0"/>
              <a:t>Sequential Probability Ratio Test (SPRT)</a:t>
            </a:r>
          </a:p>
        </p:txBody>
      </p:sp>
      <p:sp>
        <p:nvSpPr>
          <p:cNvPr id="4" name="TextBox 3">
            <a:extLst>
              <a:ext uri="{FF2B5EF4-FFF2-40B4-BE49-F238E27FC236}">
                <a16:creationId xmlns:a16="http://schemas.microsoft.com/office/drawing/2014/main" id="{AA803E34-2931-4B4F-B376-DCC663D77114}"/>
              </a:ext>
            </a:extLst>
          </p:cNvPr>
          <p:cNvSpPr txBox="1"/>
          <p:nvPr/>
        </p:nvSpPr>
        <p:spPr>
          <a:xfrm>
            <a:off x="1158352" y="1005137"/>
            <a:ext cx="5062653" cy="430887"/>
          </a:xfrm>
          <a:prstGeom prst="rect">
            <a:avLst/>
          </a:prstGeom>
          <a:noFill/>
        </p:spPr>
        <p:txBody>
          <a:bodyPr wrap="square" rtlCol="0">
            <a:spAutoFit/>
          </a:bodyPr>
          <a:lstStyle/>
          <a:p>
            <a:r>
              <a:rPr lang="en-AU" sz="2200"/>
              <a:t>We have two hypotheses H</a:t>
            </a:r>
            <a:r>
              <a:rPr lang="en-AU" sz="2200" baseline="-25000"/>
              <a:t>0</a:t>
            </a:r>
            <a:r>
              <a:rPr lang="en-AU" sz="2200"/>
              <a:t> and H</a:t>
            </a:r>
            <a:r>
              <a:rPr lang="en-AU" sz="2200" baseline="-25000"/>
              <a:t>1</a:t>
            </a:r>
          </a:p>
        </p:txBody>
      </p:sp>
      <p:sp>
        <p:nvSpPr>
          <p:cNvPr id="96" name="TextBox 95">
            <a:extLst>
              <a:ext uri="{FF2B5EF4-FFF2-40B4-BE49-F238E27FC236}">
                <a16:creationId xmlns:a16="http://schemas.microsoft.com/office/drawing/2014/main" id="{7EE1D95E-5886-E442-A55D-10FEA49AC674}"/>
              </a:ext>
            </a:extLst>
          </p:cNvPr>
          <p:cNvSpPr txBox="1"/>
          <p:nvPr/>
        </p:nvSpPr>
        <p:spPr>
          <a:xfrm>
            <a:off x="1167161" y="1586629"/>
            <a:ext cx="5062653" cy="430887"/>
          </a:xfrm>
          <a:prstGeom prst="rect">
            <a:avLst/>
          </a:prstGeom>
          <a:noFill/>
        </p:spPr>
        <p:txBody>
          <a:bodyPr wrap="square" rtlCol="0">
            <a:spAutoFit/>
          </a:bodyPr>
          <a:lstStyle/>
          <a:p>
            <a:r>
              <a:rPr lang="en-AU" sz="2200" dirty="0"/>
              <a:t>Consider N sequential observations</a:t>
            </a:r>
            <a:endParaRPr lang="en-AU" sz="2200" baseline="-25000" dirty="0"/>
          </a:p>
        </p:txBody>
      </p:sp>
      <p:sp>
        <p:nvSpPr>
          <p:cNvPr id="5" name="Rectangle 4">
            <a:extLst>
              <a:ext uri="{FF2B5EF4-FFF2-40B4-BE49-F238E27FC236}">
                <a16:creationId xmlns:a16="http://schemas.microsoft.com/office/drawing/2014/main" id="{78B97C78-7BF8-9241-9306-AB57211F9BFB}"/>
              </a:ext>
            </a:extLst>
          </p:cNvPr>
          <p:cNvSpPr/>
          <p:nvPr/>
        </p:nvSpPr>
        <p:spPr>
          <a:xfrm>
            <a:off x="1125713" y="2272499"/>
            <a:ext cx="6940233" cy="430887"/>
          </a:xfrm>
          <a:prstGeom prst="rect">
            <a:avLst/>
          </a:prstGeom>
        </p:spPr>
        <p:txBody>
          <a:bodyPr wrap="none">
            <a:spAutoFit/>
          </a:bodyPr>
          <a:lstStyle/>
          <a:p>
            <a:r>
              <a:rPr lang="en-AU" sz="2200" dirty="0"/>
              <a:t>A sequential decision strategy is a set of decision functions </a:t>
            </a:r>
          </a:p>
        </p:txBody>
      </p:sp>
      <p:cxnSp>
        <p:nvCxnSpPr>
          <p:cNvPr id="3" name="Straight Arrow Connector 2">
            <a:extLst>
              <a:ext uri="{FF2B5EF4-FFF2-40B4-BE49-F238E27FC236}">
                <a16:creationId xmlns:a16="http://schemas.microsoft.com/office/drawing/2014/main" id="{085B8316-E60B-A44B-A0C9-42EB4ADB1596}"/>
              </a:ext>
            </a:extLst>
          </p:cNvPr>
          <p:cNvCxnSpPr/>
          <p:nvPr/>
        </p:nvCxnSpPr>
        <p:spPr>
          <a:xfrm>
            <a:off x="7489729" y="1791222"/>
            <a:ext cx="7014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427AAC3F-FB99-3F43-8DC2-0E3499F56DC0}"/>
                  </a:ext>
                </a:extLst>
              </p:cNvPr>
              <p:cNvSpPr/>
              <p:nvPr/>
            </p:nvSpPr>
            <p:spPr>
              <a:xfrm>
                <a:off x="3086509" y="3984696"/>
                <a:ext cx="6530473" cy="145988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s-ES" sz="2400" b="0" i="1" smtClean="0">
                          <a:latin typeface="Cambria Math" panose="02040503050406030204" pitchFamily="18" charset="0"/>
                        </a:rPr>
                        <m:t>𝑓</m:t>
                      </m:r>
                      <m:d>
                        <m:dPr>
                          <m:ctrlPr>
                            <a:rPr lang="es-ES" sz="2400" b="0" i="1" smtClean="0">
                              <a:latin typeface="Cambria Math" panose="02040503050406030204" pitchFamily="18" charset="0"/>
                            </a:rPr>
                          </m:ctrlPr>
                        </m:d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𝑆</m:t>
                              </m:r>
                            </m:e>
                            <m:sub>
                              <m:r>
                                <a:rPr lang="es-ES" sz="2400" b="0" i="1" smtClean="0">
                                  <a:latin typeface="Cambria Math" panose="02040503050406030204" pitchFamily="18" charset="0"/>
                                </a:rPr>
                                <m:t>𝑚</m:t>
                              </m:r>
                            </m:sub>
                          </m:sSub>
                        </m:e>
                      </m:d>
                      <m:r>
                        <a:rPr lang="es-ES" sz="2400" b="0" i="1" smtClean="0">
                          <a:latin typeface="Cambria Math" panose="02040503050406030204" pitchFamily="18" charset="0"/>
                        </a:rPr>
                        <m:t>=</m:t>
                      </m:r>
                      <m:d>
                        <m:dPr>
                          <m:begChr m:val="{"/>
                          <m:endChr m:val=""/>
                          <m:ctrlPr>
                            <a:rPr lang="es-ES" sz="2400" b="0" i="1" smtClean="0">
                              <a:latin typeface="Cambria Math" panose="02040503050406030204" pitchFamily="18" charset="0"/>
                            </a:rPr>
                          </m:ctrlPr>
                        </m:dPr>
                        <m:e>
                          <m:eqArr>
                            <m:eqArrPr>
                              <m:ctrlPr>
                                <a:rPr lang="es-ES" sz="2400" b="0" i="1" smtClean="0">
                                  <a:latin typeface="Cambria Math" panose="02040503050406030204" pitchFamily="18" charset="0"/>
                                </a:rPr>
                              </m:ctrlPr>
                            </m:eqArr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𝐻</m:t>
                                  </m:r>
                                </m:e>
                                <m:sub>
                                  <m:r>
                                    <a:rPr lang="es-ES" sz="2400" b="0" i="1" smtClean="0">
                                      <a:latin typeface="Cambria Math" panose="02040503050406030204" pitchFamily="18" charset="0"/>
                                    </a:rPr>
                                    <m:t>0</m:t>
                                  </m:r>
                                </m:sub>
                              </m:sSub>
                              <m:r>
                                <a:rPr lang="es-ES" sz="2400" b="0" i="1" smtClean="0">
                                  <a:latin typeface="Cambria Math" panose="02040503050406030204" pitchFamily="18" charset="0"/>
                                </a:rPr>
                                <m:t>             </m:t>
                              </m:r>
                              <m:r>
                                <a:rPr lang="es-ES" sz="2400" b="0" i="1" smtClean="0">
                                  <a:latin typeface="Cambria Math" panose="02040503050406030204" pitchFamily="18" charset="0"/>
                                </a:rPr>
                                <m:t>𝑖𝑓</m:t>
                              </m:r>
                              <m:r>
                                <a:rPr lang="es-ES" sz="2400" b="0" i="1" smtClean="0">
                                  <a:latin typeface="Cambria Math" panose="02040503050406030204" pitchFamily="18" charset="0"/>
                                </a:rPr>
                                <m:t> </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𝐿𝐿𝑅</m:t>
                                  </m:r>
                                </m:e>
                                <m:sub>
                                  <m:r>
                                    <a:rPr lang="es-ES" sz="2400" b="0" i="1" smtClean="0">
                                      <a:latin typeface="Cambria Math" panose="02040503050406030204" pitchFamily="18" charset="0"/>
                                    </a:rPr>
                                    <m:t>𝑚</m:t>
                                  </m:r>
                                </m:sub>
                              </m:sSub>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𝐴</m:t>
                              </m:r>
                            </m:e>
                            <m:e>
                              <m:sSub>
                                <m:sSubPr>
                                  <m:ctrlPr>
                                    <a:rPr lang="es-ES" sz="2400" i="1">
                                      <a:latin typeface="Cambria Math" panose="02040503050406030204" pitchFamily="18" charset="0"/>
                                    </a:rPr>
                                  </m:ctrlPr>
                                </m:sSubPr>
                                <m:e>
                                  <m:r>
                                    <a:rPr lang="es-ES" sz="2400" i="1">
                                      <a:latin typeface="Cambria Math" panose="02040503050406030204" pitchFamily="18" charset="0"/>
                                    </a:rPr>
                                    <m:t>𝐻</m:t>
                                  </m:r>
                                </m:e>
                                <m:sub>
                                  <m:r>
                                    <a:rPr lang="es-ES" sz="2400" b="0" i="1" smtClean="0">
                                      <a:latin typeface="Cambria Math" panose="02040503050406030204" pitchFamily="18" charset="0"/>
                                    </a:rPr>
                                    <m:t>1</m:t>
                                  </m:r>
                                </m:sub>
                              </m:sSub>
                              <m:r>
                                <a:rPr lang="es-ES" sz="2400" i="1">
                                  <a:latin typeface="Cambria Math" panose="02040503050406030204" pitchFamily="18" charset="0"/>
                                </a:rPr>
                                <m:t>    </m:t>
                              </m:r>
                              <m:r>
                                <a:rPr lang="es-ES" sz="2400" b="0" i="1" smtClean="0">
                                  <a:latin typeface="Cambria Math" panose="02040503050406030204" pitchFamily="18" charset="0"/>
                                </a:rPr>
                                <m:t>    </m:t>
                              </m:r>
                              <m:r>
                                <a:rPr lang="es-ES" sz="2400" i="1">
                                  <a:latin typeface="Cambria Math" panose="02040503050406030204" pitchFamily="18" charset="0"/>
                                </a:rPr>
                                <m:t>     </m:t>
                              </m:r>
                              <m:r>
                                <a:rPr lang="es-ES" sz="2400" i="1">
                                  <a:latin typeface="Cambria Math" panose="02040503050406030204" pitchFamily="18" charset="0"/>
                                </a:rPr>
                                <m:t>𝑖𝑓</m:t>
                              </m:r>
                              <m:r>
                                <a:rPr lang="es-ES" sz="2400" i="1">
                                  <a:latin typeface="Cambria Math" panose="02040503050406030204" pitchFamily="18" charset="0"/>
                                </a:rPr>
                                <m:t> </m:t>
                              </m:r>
                              <m:sSub>
                                <m:sSubPr>
                                  <m:ctrlPr>
                                    <a:rPr lang="es-ES" sz="2400" i="1">
                                      <a:latin typeface="Cambria Math" panose="02040503050406030204" pitchFamily="18" charset="0"/>
                                    </a:rPr>
                                  </m:ctrlPr>
                                </m:sSubPr>
                                <m:e>
                                  <m:r>
                                    <a:rPr lang="es-ES" sz="2400" i="1">
                                      <a:latin typeface="Cambria Math" panose="02040503050406030204" pitchFamily="18" charset="0"/>
                                    </a:rPr>
                                    <m:t>𝐿</m:t>
                                  </m:r>
                                  <m:r>
                                    <a:rPr lang="es-ES" sz="2400" b="0" i="1" smtClean="0">
                                      <a:latin typeface="Cambria Math" panose="02040503050406030204" pitchFamily="18" charset="0"/>
                                    </a:rPr>
                                    <m:t>𝐿𝑅</m:t>
                                  </m:r>
                                </m:e>
                                <m:sub>
                                  <m:r>
                                    <a:rPr lang="es-ES" sz="2400" i="1">
                                      <a:latin typeface="Cambria Math" panose="02040503050406030204" pitchFamily="18" charset="0"/>
                                    </a:rPr>
                                    <m:t>𝑚</m:t>
                                  </m:r>
                                </m:sub>
                              </m:sSub>
                              <m:r>
                                <a:rPr lang="es-ES" sz="240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𝐵</m:t>
                              </m:r>
                            </m:e>
                            <m:e>
                              <m:r>
                                <a:rPr lang="es-ES" sz="2400" b="0" i="1" smtClean="0">
                                  <a:latin typeface="Cambria Math" panose="02040503050406030204" pitchFamily="18" charset="0"/>
                                </a:rPr>
                                <m:t>𝑊𝑎𝑖𝑡</m:t>
                              </m:r>
                              <m:r>
                                <a:rPr lang="es-ES" sz="2400" i="1">
                                  <a:latin typeface="Cambria Math" panose="02040503050406030204" pitchFamily="18" charset="0"/>
                                </a:rPr>
                                <m:t>   </m:t>
                              </m:r>
                              <m:r>
                                <a:rPr lang="es-ES" sz="2400" b="0" i="1" smtClean="0">
                                  <a:latin typeface="Cambria Math" panose="02040503050406030204" pitchFamily="18" charset="0"/>
                                </a:rPr>
                                <m:t>   </m:t>
                              </m:r>
                              <m:r>
                                <a:rPr lang="es-ES" sz="2400" i="1">
                                  <a:latin typeface="Cambria Math" panose="02040503050406030204" pitchFamily="18" charset="0"/>
                                </a:rPr>
                                <m:t>𝑖𝑓</m:t>
                              </m:r>
                              <m:r>
                                <a:rPr lang="es-ES" sz="2400" i="1">
                                  <a:latin typeface="Cambria Math" panose="02040503050406030204" pitchFamily="18" charset="0"/>
                                </a:rPr>
                                <m:t> </m:t>
                              </m:r>
                              <m:sSub>
                                <m:sSubPr>
                                  <m:ctrlPr>
                                    <a:rPr lang="es-ES" sz="2400" i="1">
                                      <a:latin typeface="Cambria Math" panose="02040503050406030204" pitchFamily="18" charset="0"/>
                                    </a:rPr>
                                  </m:ctrlPr>
                                </m:sSubPr>
                                <m:e>
                                  <m:r>
                                    <a:rPr lang="es-ES" sz="2400" b="0" i="1" smtClean="0">
                                      <a:latin typeface="Cambria Math" panose="02040503050406030204" pitchFamily="18" charset="0"/>
                                    </a:rPr>
                                    <m:t>𝐴</m:t>
                                  </m:r>
                                  <m:r>
                                    <a:rPr lang="es-ES" sz="2400" i="1" smtClean="0">
                                      <a:latin typeface="Cambria Math" panose="02040503050406030204" pitchFamily="18" charset="0"/>
                                      <a:ea typeface="Cambria Math" panose="02040503050406030204" pitchFamily="18" charset="0"/>
                                    </a:rPr>
                                    <m:t>&lt;</m:t>
                                  </m:r>
                                  <m:r>
                                    <a:rPr lang="es-ES" sz="2400" i="1">
                                      <a:latin typeface="Cambria Math" panose="02040503050406030204" pitchFamily="18" charset="0"/>
                                    </a:rPr>
                                    <m:t>𝐿</m:t>
                                  </m:r>
                                  <m:r>
                                    <a:rPr lang="es-ES" sz="2400" b="0" i="1" smtClean="0">
                                      <a:latin typeface="Cambria Math" panose="02040503050406030204" pitchFamily="18" charset="0"/>
                                    </a:rPr>
                                    <m:t>𝐿𝑅</m:t>
                                  </m:r>
                                </m:e>
                                <m:sub>
                                  <m:r>
                                    <a:rPr lang="es-ES" sz="2400" i="1">
                                      <a:latin typeface="Cambria Math" panose="02040503050406030204" pitchFamily="18" charset="0"/>
                                    </a:rPr>
                                    <m:t>𝑚</m:t>
                                  </m:r>
                                </m:sub>
                              </m:sSub>
                              <m:r>
                                <a:rPr lang="es-ES" sz="2400" i="1" smtClean="0">
                                  <a:latin typeface="Cambria Math" panose="02040503050406030204" pitchFamily="18" charset="0"/>
                                  <a:ea typeface="Cambria Math" panose="02040503050406030204" pitchFamily="18" charset="0"/>
                                </a:rPr>
                                <m:t>&lt;</m:t>
                              </m:r>
                              <m:r>
                                <a:rPr lang="es-ES" sz="2400" b="0" i="1" smtClean="0">
                                  <a:latin typeface="Cambria Math" panose="02040503050406030204" pitchFamily="18" charset="0"/>
                                  <a:ea typeface="Cambria Math" panose="02040503050406030204" pitchFamily="18" charset="0"/>
                                </a:rPr>
                                <m:t>𝐵</m:t>
                              </m:r>
                            </m:e>
                          </m:eqArr>
                        </m:e>
                      </m:d>
                    </m:oMath>
                  </m:oMathPara>
                </a14:m>
                <a:endParaRPr lang="es-ES" sz="2400" dirty="0"/>
              </a:p>
            </p:txBody>
          </p:sp>
        </mc:Choice>
        <mc:Fallback xmlns="">
          <p:sp>
            <p:nvSpPr>
              <p:cNvPr id="33" name="Rectangle 32">
                <a:extLst>
                  <a:ext uri="{FF2B5EF4-FFF2-40B4-BE49-F238E27FC236}">
                    <a16:creationId xmlns:a16="http://schemas.microsoft.com/office/drawing/2014/main" id="{427AAC3F-FB99-3F43-8DC2-0E3499F56DC0}"/>
                  </a:ext>
                </a:extLst>
              </p:cNvPr>
              <p:cNvSpPr>
                <a:spLocks noRot="1" noChangeAspect="1" noMove="1" noResize="1" noEditPoints="1" noAdjustHandles="1" noChangeArrowheads="1" noChangeShapeType="1" noTextEdit="1"/>
              </p:cNvSpPr>
              <p:nvPr/>
            </p:nvSpPr>
            <p:spPr>
              <a:xfrm>
                <a:off x="3086509" y="3984696"/>
                <a:ext cx="6530473" cy="1459887"/>
              </a:xfrm>
              <a:prstGeom prst="rect">
                <a:avLst/>
              </a:prstGeom>
              <a:blipFill>
                <a:blip r:embed="rId5"/>
                <a:stretch>
                  <a:fillRect l="-20194" t="-214655" b="-306897"/>
                </a:stretch>
              </a:blipFill>
            </p:spPr>
            <p:txBody>
              <a:bodyPr/>
              <a:lstStyle/>
              <a:p>
                <a:r>
                  <a:rPr lang="es-ES">
                    <a:noFill/>
                  </a:rPr>
                  <a:t> </a:t>
                </a:r>
              </a:p>
            </p:txBody>
          </p:sp>
        </mc:Fallback>
      </mc:AlternateContent>
      <p:sp>
        <p:nvSpPr>
          <p:cNvPr id="6" name="Rectangle 5">
            <a:extLst>
              <a:ext uri="{FF2B5EF4-FFF2-40B4-BE49-F238E27FC236}">
                <a16:creationId xmlns:a16="http://schemas.microsoft.com/office/drawing/2014/main" id="{65A07E64-CE23-B34D-8196-928A144E697C}"/>
              </a:ext>
            </a:extLst>
          </p:cNvPr>
          <p:cNvSpPr/>
          <p:nvPr/>
        </p:nvSpPr>
        <p:spPr>
          <a:xfrm>
            <a:off x="1060704" y="5758624"/>
            <a:ext cx="8705088" cy="830997"/>
          </a:xfrm>
          <a:prstGeom prst="rect">
            <a:avLst/>
          </a:prstGeom>
        </p:spPr>
        <p:txBody>
          <a:bodyPr wrap="square">
            <a:spAutoFit/>
          </a:bodyPr>
          <a:lstStyle/>
          <a:p>
            <a:pPr defTabSz="410766">
              <a:defRPr sz="3000">
                <a:latin typeface="Palatino"/>
                <a:ea typeface="Palatino"/>
                <a:cs typeface="Palatino"/>
                <a:sym typeface="Palatino"/>
              </a:defRPr>
            </a:pPr>
            <a:r>
              <a:rPr lang="es-ES" sz="2400" dirty="0" err="1"/>
              <a:t>The</a:t>
            </a:r>
            <a:r>
              <a:rPr lang="es-ES" sz="2400" dirty="0"/>
              <a:t> </a:t>
            </a:r>
            <a:r>
              <a:rPr lang="es-ES" sz="2400" b="1" dirty="0" err="1"/>
              <a:t>decision</a:t>
            </a:r>
            <a:r>
              <a:rPr lang="es-ES" sz="2400" b="1" dirty="0"/>
              <a:t> </a:t>
            </a:r>
            <a:r>
              <a:rPr lang="es-ES" sz="2400" b="1" dirty="0" err="1"/>
              <a:t>bounds</a:t>
            </a:r>
            <a:r>
              <a:rPr lang="es-ES" sz="2400" b="1" dirty="0"/>
              <a:t> A and B </a:t>
            </a:r>
            <a:r>
              <a:rPr lang="es-ES" sz="2400" dirty="0"/>
              <a:t>determine </a:t>
            </a:r>
            <a:r>
              <a:rPr lang="es-ES" sz="2400" dirty="0" err="1"/>
              <a:t>the</a:t>
            </a:r>
            <a:r>
              <a:rPr lang="es-ES" sz="2400" dirty="0"/>
              <a:t> </a:t>
            </a:r>
            <a:r>
              <a:rPr lang="es-ES" sz="2400" dirty="0" err="1"/>
              <a:t>probability</a:t>
            </a:r>
            <a:r>
              <a:rPr lang="es-ES" sz="2400" dirty="0"/>
              <a:t> of </a:t>
            </a:r>
            <a:r>
              <a:rPr lang="es-ES" sz="2400" dirty="0" err="1"/>
              <a:t>making</a:t>
            </a:r>
            <a:r>
              <a:rPr lang="es-ES" sz="2400" dirty="0"/>
              <a:t> </a:t>
            </a:r>
            <a:r>
              <a:rPr lang="es-ES" sz="2400" dirty="0" err="1"/>
              <a:t>an</a:t>
            </a:r>
            <a:r>
              <a:rPr lang="es-ES" sz="2400" dirty="0"/>
              <a:t> error</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8176CF40-202F-2945-976B-3061BBFAEC23}"/>
                  </a:ext>
                </a:extLst>
              </p:cNvPr>
              <p:cNvSpPr/>
              <p:nvPr/>
            </p:nvSpPr>
            <p:spPr>
              <a:xfrm>
                <a:off x="3348471" y="2673520"/>
                <a:ext cx="4393449" cy="66204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2400" i="1" smtClean="0">
                              <a:latin typeface="Cambria Math" panose="02040503050406030204" pitchFamily="18" charset="0"/>
                            </a:rPr>
                          </m:ctrlPr>
                        </m:sSubPr>
                        <m:e>
                          <m:r>
                            <a:rPr lang="es-ES" sz="2400" b="0" i="1" smtClean="0">
                              <a:latin typeface="Cambria Math" panose="02040503050406030204" pitchFamily="18" charset="0"/>
                            </a:rPr>
                            <m:t>𝑆</m:t>
                          </m:r>
                        </m:e>
                        <m:sub>
                          <m:r>
                            <a:rPr lang="es-ES" sz="2400" b="0" i="1" smtClean="0">
                              <a:latin typeface="Cambria Math" panose="02040503050406030204" pitchFamily="18" charset="0"/>
                            </a:rPr>
                            <m:t>𝑖</m:t>
                          </m:r>
                        </m:sub>
                      </m:sSub>
                      <m:r>
                        <a:rPr lang="es-ES" sz="2400" b="0" i="1" smtClean="0">
                          <a:latin typeface="Cambria Math" panose="02040503050406030204" pitchFamily="18" charset="0"/>
                        </a:rPr>
                        <m:t>=</m:t>
                      </m:r>
                      <m:d>
                        <m:dPr>
                          <m:begChr m:val="{"/>
                          <m:endChr m:val="}"/>
                          <m:ctrlPr>
                            <a:rPr lang="es-ES" sz="2400" b="0" i="1" smtClean="0">
                              <a:latin typeface="Cambria Math" panose="02040503050406030204" pitchFamily="18" charset="0"/>
                            </a:rPr>
                          </m:ctrlPr>
                        </m:d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𝑥</m:t>
                              </m:r>
                            </m:e>
                            <m:sub>
                              <m:r>
                                <a:rPr lang="es-ES" sz="2400" b="0" i="1" smtClean="0">
                                  <a:latin typeface="Cambria Math" panose="02040503050406030204" pitchFamily="18" charset="0"/>
                                </a:rPr>
                                <m:t>1</m:t>
                              </m:r>
                            </m:sub>
                          </m:sSub>
                          <m:r>
                            <a:rPr lang="es-ES" sz="2400" b="0" i="1" smtClean="0">
                              <a:latin typeface="Cambria Math" panose="02040503050406030204" pitchFamily="18" charset="0"/>
                            </a:rPr>
                            <m:t>, …, </m:t>
                          </m:r>
                          <m:sSub>
                            <m:sSubPr>
                              <m:ctrlPr>
                                <a:rPr lang="es-ES" sz="2400" i="1">
                                  <a:latin typeface="Cambria Math" panose="02040503050406030204" pitchFamily="18" charset="0"/>
                                </a:rPr>
                              </m:ctrlPr>
                            </m:sSubPr>
                            <m:e>
                              <m:r>
                                <a:rPr lang="es-ES" sz="2400" i="1">
                                  <a:latin typeface="Cambria Math" panose="02040503050406030204" pitchFamily="18" charset="0"/>
                                </a:rPr>
                                <m:t>𝑥</m:t>
                              </m:r>
                            </m:e>
                            <m:sub>
                              <m:r>
                                <a:rPr lang="es-ES" sz="2400" b="0" i="1" smtClean="0">
                                  <a:latin typeface="Cambria Math" panose="02040503050406030204" pitchFamily="18" charset="0"/>
                                </a:rPr>
                                <m:t>𝑖</m:t>
                              </m:r>
                            </m:sub>
                          </m:sSub>
                        </m:e>
                      </m:d>
                      <m:groupChr>
                        <m:groupChrPr>
                          <m:chr m:val="→"/>
                          <m:vertJc m:val="bot"/>
                          <m:ctrlPr>
                            <a:rPr lang="es-ES" sz="2400" b="0" i="1" smtClean="0">
                              <a:latin typeface="Cambria Math" panose="02040503050406030204" pitchFamily="18" charset="0"/>
                            </a:rPr>
                          </m:ctrlPr>
                        </m:groupChrPr>
                        <m:e>
                          <m:r>
                            <a:rPr lang="es-ES" sz="2400" b="0" i="1" smtClean="0">
                              <a:latin typeface="Cambria Math" panose="02040503050406030204" pitchFamily="18" charset="0"/>
                            </a:rPr>
                            <m:t>.</m:t>
                          </m:r>
                          <m:r>
                            <m:rPr>
                              <m:nor/>
                            </m:rPr>
                            <a:rPr lang="es-ES" sz="2400" b="0" i="0" smtClean="0">
                              <a:latin typeface="Cambria Math" panose="02040503050406030204" pitchFamily="18" charset="0"/>
                            </a:rPr>
                            <m:t>   </m:t>
                          </m:r>
                          <m:r>
                            <m:rPr>
                              <m:nor/>
                            </m:rPr>
                            <a:rPr lang="es-ES" sz="2400" b="0" i="1" smtClean="0">
                              <a:latin typeface="Cambria Math" panose="02040503050406030204" pitchFamily="18" charset="0"/>
                            </a:rPr>
                            <m:t>f</m:t>
                          </m:r>
                          <m:r>
                            <m:rPr>
                              <m:nor/>
                            </m:rPr>
                            <a:rPr lang="es-ES" sz="2400" b="0" i="0" smtClean="0">
                              <a:latin typeface="Cambria Math" panose="02040503050406030204" pitchFamily="18" charset="0"/>
                            </a:rPr>
                            <m:t>     </m:t>
                          </m:r>
                        </m:e>
                      </m:groupChr>
                      <m:d>
                        <m:dPr>
                          <m:begChr m:val="{"/>
                          <m:endChr m:val="}"/>
                          <m:ctrlPr>
                            <a:rPr lang="es-ES" sz="2400" b="0" i="1" smtClean="0">
                              <a:latin typeface="Cambria Math" panose="02040503050406030204" pitchFamily="18" charset="0"/>
                            </a:rPr>
                          </m:ctrlPr>
                        </m:d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𝐻</m:t>
                              </m:r>
                            </m:e>
                            <m:sub>
                              <m:r>
                                <a:rPr lang="es-ES" sz="2400" b="0" i="1" smtClean="0">
                                  <a:latin typeface="Cambria Math" panose="02040503050406030204" pitchFamily="18" charset="0"/>
                                </a:rPr>
                                <m:t>0</m:t>
                              </m:r>
                            </m:sub>
                          </m:sSub>
                          <m:r>
                            <a:rPr lang="es-ES" sz="2400" b="0" i="1" smtClean="0">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𝐻</m:t>
                              </m:r>
                            </m:e>
                            <m:sub>
                              <m:r>
                                <a:rPr lang="es-ES" sz="2400" b="0" i="1" smtClean="0">
                                  <a:latin typeface="Cambria Math" panose="02040503050406030204" pitchFamily="18" charset="0"/>
                                </a:rPr>
                                <m:t>1</m:t>
                              </m:r>
                            </m:sub>
                          </m:sSub>
                          <m:r>
                            <a:rPr lang="es-ES" sz="2400" i="1">
                              <a:latin typeface="Cambria Math" panose="02040503050406030204" pitchFamily="18" charset="0"/>
                            </a:rPr>
                            <m:t>,</m:t>
                          </m:r>
                          <m:r>
                            <a:rPr lang="es-ES" sz="2400" b="0" i="1" smtClean="0">
                              <a:latin typeface="Cambria Math" panose="02040503050406030204" pitchFamily="18" charset="0"/>
                            </a:rPr>
                            <m:t>𝑊</m:t>
                          </m:r>
                        </m:e>
                      </m:d>
                    </m:oMath>
                  </m:oMathPara>
                </a14:m>
                <a:endParaRPr lang="en-AU" sz="2400" dirty="0"/>
              </a:p>
            </p:txBody>
          </p:sp>
        </mc:Choice>
        <mc:Fallback xmlns="">
          <p:sp>
            <p:nvSpPr>
              <p:cNvPr id="36" name="Rectangle 35">
                <a:extLst>
                  <a:ext uri="{FF2B5EF4-FFF2-40B4-BE49-F238E27FC236}">
                    <a16:creationId xmlns:a16="http://schemas.microsoft.com/office/drawing/2014/main" id="{8176CF40-202F-2945-976B-3061BBFAEC23}"/>
                  </a:ext>
                </a:extLst>
              </p:cNvPr>
              <p:cNvSpPr>
                <a:spLocks noRot="1" noChangeAspect="1" noMove="1" noResize="1" noEditPoints="1" noAdjustHandles="1" noChangeArrowheads="1" noChangeShapeType="1" noTextEdit="1"/>
              </p:cNvSpPr>
              <p:nvPr/>
            </p:nvSpPr>
            <p:spPr>
              <a:xfrm>
                <a:off x="3348471" y="2673520"/>
                <a:ext cx="4393449" cy="662041"/>
              </a:xfrm>
              <a:prstGeom prst="rect">
                <a:avLst/>
              </a:prstGeom>
              <a:blipFill>
                <a:blip r:embed="rId6"/>
                <a:stretch>
                  <a:fillRect t="-3774"/>
                </a:stretch>
              </a:blipFill>
            </p:spPr>
            <p:txBody>
              <a:bodyPr/>
              <a:lstStyle/>
              <a:p>
                <a:r>
                  <a:rPr lang="es-ES">
                    <a:noFill/>
                  </a:rPr>
                  <a:t> </a:t>
                </a:r>
              </a:p>
            </p:txBody>
          </p:sp>
        </mc:Fallback>
      </mc:AlternateContent>
    </p:spTree>
    <p:extLst>
      <p:ext uri="{BB962C8B-B14F-4D97-AF65-F5344CB8AC3E}">
        <p14:creationId xmlns:p14="http://schemas.microsoft.com/office/powerpoint/2010/main" val="146027374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5" grpId="0" animBg="1" advAuto="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 name="Wald, 1947; Wald &amp; Wolfowitz, 1948"/>
          <p:cNvSpPr txBox="1"/>
          <p:nvPr/>
        </p:nvSpPr>
        <p:spPr>
          <a:xfrm>
            <a:off x="101566" y="6501171"/>
            <a:ext cx="3761287" cy="349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821531">
              <a:lnSpc>
                <a:spcPct val="100000"/>
              </a:lnSpc>
              <a:spcBef>
                <a:spcPts val="0"/>
              </a:spcBef>
              <a:defRPr sz="3800">
                <a:latin typeface="Palatino"/>
                <a:ea typeface="Palatino"/>
                <a:cs typeface="Palatino"/>
                <a:sym typeface="Palatino"/>
              </a:defRPr>
            </a:lvl1pPr>
          </a:lstStyle>
          <a:p>
            <a:r>
              <a:rPr sz="1800" dirty="0">
                <a:solidFill>
                  <a:schemeClr val="tx1">
                    <a:lumMod val="50000"/>
                    <a:lumOff val="50000"/>
                  </a:schemeClr>
                </a:solidFill>
              </a:rPr>
              <a:t>Wald, 1947; Wald &amp; Wolfowitz, 1948</a:t>
            </a:r>
          </a:p>
        </p:txBody>
      </p:sp>
      <p:pic>
        <p:nvPicPr>
          <p:cNvPr id="1419" name="Image" descr="Image"/>
          <p:cNvPicPr>
            <a:picLocks noChangeAspect="1"/>
          </p:cNvPicPr>
          <p:nvPr/>
        </p:nvPicPr>
        <p:blipFill>
          <a:blip r:embed="rId2"/>
          <a:stretch>
            <a:fillRect/>
          </a:stretch>
        </p:blipFill>
        <p:spPr>
          <a:xfrm>
            <a:off x="2389893" y="3554140"/>
            <a:ext cx="7412215" cy="2572384"/>
          </a:xfrm>
          <a:prstGeom prst="rect">
            <a:avLst/>
          </a:prstGeom>
          <a:ln w="12700">
            <a:miter lim="400000"/>
          </a:ln>
        </p:spPr>
      </p:pic>
      <p:sp>
        <p:nvSpPr>
          <p:cNvPr id="1420" name="Rectangle"/>
          <p:cNvSpPr/>
          <p:nvPr/>
        </p:nvSpPr>
        <p:spPr>
          <a:xfrm>
            <a:off x="2375435" y="3527227"/>
            <a:ext cx="2477387" cy="482204"/>
          </a:xfrm>
          <a:prstGeom prst="rect">
            <a:avLst/>
          </a:prstGeom>
          <a:solidFill>
            <a:srgbClr val="FFFFFF"/>
          </a:solidFill>
          <a:ln w="12700">
            <a:miter lim="400000"/>
          </a:ln>
        </p:spPr>
        <p:txBody>
          <a:bodyPr lIns="35719" tIns="35719" rIns="35719" bIns="35719" anchor="ctr"/>
          <a:lstStyle/>
          <a:p>
            <a:pPr algn="ctr" defTabSz="410766">
              <a:defRPr sz="3200">
                <a:solidFill>
                  <a:srgbClr val="FFFFFF"/>
                </a:solidFill>
                <a:latin typeface="Helvetica Light"/>
                <a:ea typeface="Helvetica Light"/>
                <a:cs typeface="Helvetica Light"/>
                <a:sym typeface="Helvetica Light"/>
              </a:defRPr>
            </a:pPr>
            <a:endParaRPr sz="1600"/>
          </a:p>
        </p:txBody>
      </p:sp>
      <p:grpSp>
        <p:nvGrpSpPr>
          <p:cNvPr id="1430" name="Group"/>
          <p:cNvGrpSpPr/>
          <p:nvPr/>
        </p:nvGrpSpPr>
        <p:grpSpPr>
          <a:xfrm>
            <a:off x="3169377" y="3568292"/>
            <a:ext cx="5916431" cy="2626707"/>
            <a:chOff x="0" y="814207"/>
            <a:chExt cx="11832860" cy="5253411"/>
          </a:xfrm>
        </p:grpSpPr>
        <p:sp>
          <p:nvSpPr>
            <p:cNvPr id="1421" name="Rectangle"/>
            <p:cNvSpPr/>
            <p:nvPr/>
          </p:nvSpPr>
          <p:spPr>
            <a:xfrm>
              <a:off x="5595471" y="3930445"/>
              <a:ext cx="2038621" cy="910829"/>
            </a:xfrm>
            <a:prstGeom prst="rect">
              <a:avLst/>
            </a:prstGeom>
            <a:noFill/>
            <a:ln w="50800" cap="flat">
              <a:solidFill>
                <a:srgbClr val="00F9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solidFill>
                    <a:srgbClr val="FFFFFF"/>
                  </a:solidFill>
                  <a:latin typeface="Helvetica Light"/>
                  <a:ea typeface="Helvetica Light"/>
                  <a:cs typeface="Helvetica Light"/>
                  <a:sym typeface="Helvetica Light"/>
                </a:defRPr>
              </a:pPr>
              <a:endParaRPr sz="1600"/>
            </a:p>
          </p:txBody>
        </p:sp>
        <p:sp>
          <p:nvSpPr>
            <p:cNvPr id="1422" name="Rectangle"/>
            <p:cNvSpPr/>
            <p:nvPr/>
          </p:nvSpPr>
          <p:spPr>
            <a:xfrm>
              <a:off x="9132093" y="5156789"/>
              <a:ext cx="2700767" cy="910829"/>
            </a:xfrm>
            <a:prstGeom prst="rect">
              <a:avLst/>
            </a:prstGeom>
            <a:noFill/>
            <a:ln w="50800" cap="flat">
              <a:solidFill>
                <a:srgbClr val="00F9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solidFill>
                    <a:srgbClr val="FFFFFF"/>
                  </a:solidFill>
                  <a:latin typeface="Helvetica Light"/>
                  <a:ea typeface="Helvetica Light"/>
                  <a:cs typeface="Helvetica Light"/>
                  <a:sym typeface="Helvetica Light"/>
                </a:defRPr>
              </a:pPr>
              <a:endParaRPr sz="1600"/>
            </a:p>
          </p:txBody>
        </p:sp>
        <p:sp>
          <p:nvSpPr>
            <p:cNvPr id="1423" name="Rectangle"/>
            <p:cNvSpPr/>
            <p:nvPr/>
          </p:nvSpPr>
          <p:spPr>
            <a:xfrm>
              <a:off x="2559843" y="2727914"/>
              <a:ext cx="1720455" cy="910829"/>
            </a:xfrm>
            <a:prstGeom prst="rect">
              <a:avLst/>
            </a:prstGeom>
            <a:noFill/>
            <a:ln w="50800" cap="flat">
              <a:solidFill>
                <a:srgbClr val="00F9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solidFill>
                    <a:srgbClr val="FFFFFF"/>
                  </a:solidFill>
                  <a:latin typeface="Helvetica Light"/>
                  <a:ea typeface="Helvetica Light"/>
                  <a:cs typeface="Helvetica Light"/>
                  <a:sym typeface="Helvetica Light"/>
                </a:defRPr>
              </a:pPr>
              <a:endParaRPr sz="1600"/>
            </a:p>
          </p:txBody>
        </p:sp>
        <p:sp>
          <p:nvSpPr>
            <p:cNvPr id="1424" name="Rectangle"/>
            <p:cNvSpPr/>
            <p:nvPr/>
          </p:nvSpPr>
          <p:spPr>
            <a:xfrm>
              <a:off x="0" y="1489664"/>
              <a:ext cx="1199741" cy="910829"/>
            </a:xfrm>
            <a:prstGeom prst="rect">
              <a:avLst/>
            </a:prstGeom>
            <a:noFill/>
            <a:ln w="50800" cap="flat">
              <a:solidFill>
                <a:srgbClr val="00F9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solidFill>
                    <a:srgbClr val="FFFFFF"/>
                  </a:solidFill>
                  <a:latin typeface="Helvetica Light"/>
                  <a:ea typeface="Helvetica Light"/>
                  <a:cs typeface="Helvetica Light"/>
                  <a:sym typeface="Helvetica Light"/>
                </a:defRPr>
              </a:pPr>
              <a:endParaRPr sz="1600"/>
            </a:p>
          </p:txBody>
        </p:sp>
        <p:sp>
          <p:nvSpPr>
            <p:cNvPr id="1425" name="Line"/>
            <p:cNvSpPr/>
            <p:nvPr/>
          </p:nvSpPr>
          <p:spPr>
            <a:xfrm flipV="1">
              <a:off x="7281530" y="2783558"/>
              <a:ext cx="433274" cy="1135991"/>
            </a:xfrm>
            <a:prstGeom prst="line">
              <a:avLst/>
            </a:prstGeom>
            <a:noFill/>
            <a:ln w="63500" cap="flat">
              <a:solidFill>
                <a:srgbClr val="00F900"/>
              </a:solidFill>
              <a:prstDash val="solid"/>
              <a:miter lim="400000"/>
              <a:tailEnd type="stealth" w="med" len="med"/>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latin typeface="Helvetica Light"/>
                  <a:ea typeface="Helvetica Light"/>
                  <a:cs typeface="Helvetica Light"/>
                  <a:sym typeface="Helvetica Light"/>
                </a:defRPr>
              </a:pPr>
              <a:endParaRPr sz="1600"/>
            </a:p>
          </p:txBody>
        </p:sp>
        <p:sp>
          <p:nvSpPr>
            <p:cNvPr id="1426" name="Line"/>
            <p:cNvSpPr/>
            <p:nvPr/>
          </p:nvSpPr>
          <p:spPr>
            <a:xfrm flipV="1">
              <a:off x="11282030" y="3896952"/>
              <a:ext cx="1" cy="1237034"/>
            </a:xfrm>
            <a:prstGeom prst="line">
              <a:avLst/>
            </a:prstGeom>
            <a:noFill/>
            <a:ln w="63500" cap="flat">
              <a:solidFill>
                <a:srgbClr val="00F900"/>
              </a:solidFill>
              <a:prstDash val="solid"/>
              <a:miter lim="400000"/>
              <a:tailEnd type="stealth" w="med" len="med"/>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latin typeface="Helvetica Light"/>
                  <a:ea typeface="Helvetica Light"/>
                  <a:cs typeface="Helvetica Light"/>
                  <a:sym typeface="Helvetica Light"/>
                </a:defRPr>
              </a:pPr>
              <a:endParaRPr sz="1600"/>
            </a:p>
          </p:txBody>
        </p:sp>
        <p:sp>
          <p:nvSpPr>
            <p:cNvPr id="1427" name="Line"/>
            <p:cNvSpPr/>
            <p:nvPr/>
          </p:nvSpPr>
          <p:spPr>
            <a:xfrm flipV="1">
              <a:off x="1169602" y="814207"/>
              <a:ext cx="1602166" cy="691598"/>
            </a:xfrm>
            <a:prstGeom prst="line">
              <a:avLst/>
            </a:prstGeom>
            <a:noFill/>
            <a:ln w="63500" cap="flat">
              <a:solidFill>
                <a:srgbClr val="00F900"/>
              </a:solidFill>
              <a:prstDash val="solid"/>
              <a:miter lim="400000"/>
              <a:tailEnd type="stealth" w="med" len="med"/>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latin typeface="Helvetica Light"/>
                  <a:ea typeface="Helvetica Light"/>
                  <a:cs typeface="Helvetica Light"/>
                  <a:sym typeface="Helvetica Light"/>
                </a:defRPr>
              </a:pPr>
              <a:endParaRPr sz="1600"/>
            </a:p>
          </p:txBody>
        </p:sp>
        <p:sp>
          <p:nvSpPr>
            <p:cNvPr id="1428" name="Update running count of the Log Likelihood Ratio"/>
            <p:cNvSpPr txBox="1"/>
            <p:nvPr/>
          </p:nvSpPr>
          <p:spPr>
            <a:xfrm rot="1265539">
              <a:off x="2653898" y="1419335"/>
              <a:ext cx="8893716" cy="952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defTabSz="821531">
                <a:lnSpc>
                  <a:spcPct val="200000"/>
                </a:lnSpc>
                <a:spcBef>
                  <a:spcPts val="0"/>
                </a:spcBef>
                <a:defRPr sz="3000">
                  <a:latin typeface="Palatino"/>
                  <a:ea typeface="Palatino"/>
                  <a:cs typeface="Palatino"/>
                  <a:sym typeface="Palatino"/>
                </a:defRPr>
              </a:lvl1pPr>
            </a:lstStyle>
            <a:p>
              <a:r>
                <a:rPr sz="1500" dirty="0"/>
                <a:t> Update running count of the Log Likelihood Ratio </a:t>
              </a:r>
            </a:p>
          </p:txBody>
        </p:sp>
        <p:sp>
          <p:nvSpPr>
            <p:cNvPr id="1429" name="Line"/>
            <p:cNvSpPr/>
            <p:nvPr/>
          </p:nvSpPr>
          <p:spPr>
            <a:xfrm flipV="1">
              <a:off x="4054937" y="1682564"/>
              <a:ext cx="1046361" cy="1046361"/>
            </a:xfrm>
            <a:prstGeom prst="line">
              <a:avLst/>
            </a:prstGeom>
            <a:noFill/>
            <a:ln w="63500" cap="flat">
              <a:solidFill>
                <a:srgbClr val="00F900"/>
              </a:solidFill>
              <a:prstDash val="solid"/>
              <a:miter lim="400000"/>
              <a:tailEnd type="stealth" w="med" len="med"/>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latin typeface="Helvetica Light"/>
                  <a:ea typeface="Helvetica Light"/>
                  <a:cs typeface="Helvetica Light"/>
                  <a:sym typeface="Helvetica Light"/>
                </a:defRPr>
              </a:pPr>
              <a:endParaRPr sz="1600"/>
            </a:p>
          </p:txBody>
        </p:sp>
      </p:grpSp>
      <p:grpSp>
        <p:nvGrpSpPr>
          <p:cNvPr id="1440" name="Group"/>
          <p:cNvGrpSpPr/>
          <p:nvPr/>
        </p:nvGrpSpPr>
        <p:grpSpPr>
          <a:xfrm>
            <a:off x="1706137" y="3906021"/>
            <a:ext cx="5670470" cy="2579974"/>
            <a:chOff x="-1557260" y="0"/>
            <a:chExt cx="11340937" cy="5159944"/>
          </a:xfrm>
        </p:grpSpPr>
        <p:sp>
          <p:nvSpPr>
            <p:cNvPr id="1431" name="Rectangle"/>
            <p:cNvSpPr/>
            <p:nvPr/>
          </p:nvSpPr>
          <p:spPr>
            <a:xfrm>
              <a:off x="0" y="0"/>
              <a:ext cx="758739" cy="910829"/>
            </a:xfrm>
            <a:prstGeom prst="rect">
              <a:avLst/>
            </a:prstGeom>
            <a:noFill/>
            <a:ln w="50800" cap="flat">
              <a:solidFill>
                <a:srgbClr val="00FDFF"/>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solidFill>
                    <a:srgbClr val="FFFFFF"/>
                  </a:solidFill>
                  <a:latin typeface="Helvetica Light"/>
                  <a:ea typeface="Helvetica Light"/>
                  <a:cs typeface="Helvetica Light"/>
                  <a:sym typeface="Helvetica Light"/>
                </a:defRPr>
              </a:pPr>
              <a:endParaRPr sz="1600"/>
            </a:p>
          </p:txBody>
        </p:sp>
        <p:sp>
          <p:nvSpPr>
            <p:cNvPr id="1432" name="Rectangle"/>
            <p:cNvSpPr/>
            <p:nvPr/>
          </p:nvSpPr>
          <p:spPr>
            <a:xfrm>
              <a:off x="2536031" y="1238250"/>
              <a:ext cx="758739" cy="910829"/>
            </a:xfrm>
            <a:prstGeom prst="rect">
              <a:avLst/>
            </a:prstGeom>
            <a:noFill/>
            <a:ln w="50800" cap="flat">
              <a:solidFill>
                <a:srgbClr val="00FDFF"/>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solidFill>
                    <a:srgbClr val="FFFFFF"/>
                  </a:solidFill>
                  <a:latin typeface="Helvetica Light"/>
                  <a:ea typeface="Helvetica Light"/>
                  <a:cs typeface="Helvetica Light"/>
                  <a:sym typeface="Helvetica Light"/>
                </a:defRPr>
              </a:pPr>
              <a:endParaRPr sz="1600"/>
            </a:p>
          </p:txBody>
        </p:sp>
        <p:sp>
          <p:nvSpPr>
            <p:cNvPr id="1433" name="Rectangle"/>
            <p:cNvSpPr/>
            <p:nvPr/>
          </p:nvSpPr>
          <p:spPr>
            <a:xfrm>
              <a:off x="5548312" y="2440781"/>
              <a:ext cx="758740" cy="910829"/>
            </a:xfrm>
            <a:prstGeom prst="rect">
              <a:avLst/>
            </a:prstGeom>
            <a:noFill/>
            <a:ln w="50800" cap="flat">
              <a:solidFill>
                <a:srgbClr val="00FDFF"/>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solidFill>
                    <a:srgbClr val="FFFFFF"/>
                  </a:solidFill>
                  <a:latin typeface="Helvetica Light"/>
                  <a:ea typeface="Helvetica Light"/>
                  <a:cs typeface="Helvetica Light"/>
                  <a:sym typeface="Helvetica Light"/>
                </a:defRPr>
              </a:pPr>
              <a:endParaRPr sz="1600"/>
            </a:p>
          </p:txBody>
        </p:sp>
        <p:sp>
          <p:nvSpPr>
            <p:cNvPr id="1434" name="Rectangle"/>
            <p:cNvSpPr/>
            <p:nvPr/>
          </p:nvSpPr>
          <p:spPr>
            <a:xfrm>
              <a:off x="9024937" y="3667125"/>
              <a:ext cx="758740" cy="910829"/>
            </a:xfrm>
            <a:prstGeom prst="rect">
              <a:avLst/>
            </a:prstGeom>
            <a:noFill/>
            <a:ln w="50800" cap="flat">
              <a:solidFill>
                <a:srgbClr val="00FDFF"/>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solidFill>
                    <a:srgbClr val="FFFFFF"/>
                  </a:solidFill>
                  <a:latin typeface="Helvetica Light"/>
                  <a:ea typeface="Helvetica Light"/>
                  <a:cs typeface="Helvetica Light"/>
                  <a:sym typeface="Helvetica Light"/>
                </a:defRPr>
              </a:pPr>
              <a:endParaRPr sz="1600"/>
            </a:p>
          </p:txBody>
        </p:sp>
        <p:sp>
          <p:nvSpPr>
            <p:cNvPr id="1435" name="Receive an observation (data sample)"/>
            <p:cNvSpPr/>
            <p:nvPr/>
          </p:nvSpPr>
          <p:spPr>
            <a:xfrm>
              <a:off x="-1557260" y="3517596"/>
              <a:ext cx="2723081" cy="112149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lnSpc>
                  <a:spcPct val="200000"/>
                </a:lnSpc>
                <a:spcBef>
                  <a:spcPts val="0"/>
                </a:spcBef>
                <a:defRPr sz="3000">
                  <a:latin typeface="Palatino"/>
                  <a:ea typeface="Palatino"/>
                  <a:cs typeface="Palatino"/>
                  <a:sym typeface="Palatino"/>
                </a:defRPr>
              </a:lvl1pPr>
            </a:lstStyle>
            <a:p>
              <a:r>
                <a:rPr sz="1500" dirty="0"/>
                <a:t>Receive an observation (data sample)</a:t>
              </a:r>
            </a:p>
          </p:txBody>
        </p:sp>
        <p:sp>
          <p:nvSpPr>
            <p:cNvPr id="1436" name="Line"/>
            <p:cNvSpPr/>
            <p:nvPr/>
          </p:nvSpPr>
          <p:spPr>
            <a:xfrm flipH="1">
              <a:off x="687667" y="872666"/>
              <a:ext cx="1" cy="1641996"/>
            </a:xfrm>
            <a:prstGeom prst="line">
              <a:avLst/>
            </a:prstGeom>
            <a:noFill/>
            <a:ln w="50800" cap="flat">
              <a:solidFill>
                <a:srgbClr val="00FDFF"/>
              </a:solidFill>
              <a:prstDash val="solid"/>
              <a:miter lim="400000"/>
              <a:tailEnd type="stealth" w="med" len="med"/>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latin typeface="Helvetica Light"/>
                  <a:ea typeface="Helvetica Light"/>
                  <a:cs typeface="Helvetica Light"/>
                  <a:sym typeface="Helvetica Light"/>
                </a:defRPr>
              </a:pPr>
              <a:endParaRPr sz="1600"/>
            </a:p>
          </p:txBody>
        </p:sp>
        <p:sp>
          <p:nvSpPr>
            <p:cNvPr id="1437" name="Line"/>
            <p:cNvSpPr/>
            <p:nvPr/>
          </p:nvSpPr>
          <p:spPr>
            <a:xfrm flipH="1">
              <a:off x="2399338" y="2164495"/>
              <a:ext cx="516063" cy="1226373"/>
            </a:xfrm>
            <a:prstGeom prst="line">
              <a:avLst/>
            </a:prstGeom>
            <a:noFill/>
            <a:ln w="50800" cap="flat">
              <a:solidFill>
                <a:srgbClr val="00FDFF"/>
              </a:solidFill>
              <a:prstDash val="solid"/>
              <a:miter lim="400000"/>
              <a:tailEnd type="stealth" w="med" len="med"/>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latin typeface="Helvetica Light"/>
                  <a:ea typeface="Helvetica Light"/>
                  <a:cs typeface="Helvetica Light"/>
                  <a:sym typeface="Helvetica Light"/>
                </a:defRPr>
              </a:pPr>
              <a:endParaRPr sz="1600"/>
            </a:p>
          </p:txBody>
        </p:sp>
        <p:sp>
          <p:nvSpPr>
            <p:cNvPr id="1438" name="Line"/>
            <p:cNvSpPr/>
            <p:nvPr/>
          </p:nvSpPr>
          <p:spPr>
            <a:xfrm flipH="1">
              <a:off x="4755999" y="3348784"/>
              <a:ext cx="838308" cy="838309"/>
            </a:xfrm>
            <a:prstGeom prst="line">
              <a:avLst/>
            </a:prstGeom>
            <a:noFill/>
            <a:ln w="50800" cap="flat">
              <a:solidFill>
                <a:srgbClr val="00FDFF"/>
              </a:solidFill>
              <a:prstDash val="solid"/>
              <a:miter lim="400000"/>
              <a:tailEnd type="stealth" w="med" len="med"/>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latin typeface="Helvetica Light"/>
                  <a:ea typeface="Helvetica Light"/>
                  <a:cs typeface="Helvetica Light"/>
                  <a:sym typeface="Helvetica Light"/>
                </a:defRPr>
              </a:pPr>
              <a:endParaRPr sz="1600"/>
            </a:p>
          </p:txBody>
        </p:sp>
        <p:sp>
          <p:nvSpPr>
            <p:cNvPr id="1439" name="Line"/>
            <p:cNvSpPr/>
            <p:nvPr/>
          </p:nvSpPr>
          <p:spPr>
            <a:xfrm flipH="1">
              <a:off x="6952414" y="4575128"/>
              <a:ext cx="2055974" cy="584816"/>
            </a:xfrm>
            <a:prstGeom prst="line">
              <a:avLst/>
            </a:prstGeom>
            <a:noFill/>
            <a:ln w="50800" cap="flat">
              <a:solidFill>
                <a:srgbClr val="00FDFF"/>
              </a:solidFill>
              <a:prstDash val="solid"/>
              <a:miter lim="400000"/>
              <a:tailEnd type="stealth" w="med" len="med"/>
            </a:ln>
            <a:effectLst>
              <a:outerShdw blurRad="50800" dist="25400" dir="5400000" rotWithShape="0">
                <a:srgbClr val="000000">
                  <a:alpha val="50000"/>
                </a:srgbClr>
              </a:outerShdw>
            </a:effectLst>
          </p:spPr>
          <p:txBody>
            <a:bodyPr wrap="square" lIns="35719" tIns="35719" rIns="35719" bIns="35719" numCol="1" anchor="ctr">
              <a:noAutofit/>
            </a:bodyPr>
            <a:lstStyle/>
            <a:p>
              <a:pPr algn="ctr" defTabSz="410766">
                <a:defRPr sz="3200">
                  <a:latin typeface="Helvetica Light"/>
                  <a:ea typeface="Helvetica Light"/>
                  <a:cs typeface="Helvetica Light"/>
                  <a:sym typeface="Helvetica Light"/>
                </a:defRPr>
              </a:pPr>
              <a:endParaRPr sz="1600"/>
            </a:p>
          </p:txBody>
        </p:sp>
      </p:grpSp>
      <p:sp>
        <p:nvSpPr>
          <p:cNvPr id="1459" name="Sequential Probability Ratio Test (SPRT)"/>
          <p:cNvSpPr txBox="1"/>
          <p:nvPr/>
        </p:nvSpPr>
        <p:spPr>
          <a:xfrm>
            <a:off x="2362084" y="8155"/>
            <a:ext cx="7404271"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a:lnSpc>
                <a:spcPct val="100000"/>
              </a:lnSpc>
              <a:spcBef>
                <a:spcPts val="0"/>
              </a:spcBef>
              <a:defRPr sz="4400" b="1">
                <a:latin typeface="Lucida Grande"/>
                <a:ea typeface="Lucida Grande"/>
                <a:cs typeface="Lucida Grande"/>
                <a:sym typeface="Lucida Grande"/>
              </a:defRPr>
            </a:lvl1pPr>
          </a:lstStyle>
          <a:p>
            <a:r>
              <a:rPr sz="2800" dirty="0"/>
              <a:t>Sequential Probability Ratio Test (SPRT)</a:t>
            </a: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733B219-A210-5B44-83DD-2AA771D02121}"/>
                  </a:ext>
                </a:extLst>
              </p:cNvPr>
              <p:cNvSpPr/>
              <p:nvPr/>
            </p:nvSpPr>
            <p:spPr>
              <a:xfrm>
                <a:off x="-320233" y="1173315"/>
                <a:ext cx="12512233" cy="113082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𝐿𝐿𝑅</m:t>
                          </m:r>
                        </m:e>
                        <m:sub>
                          <m:r>
                            <a:rPr lang="es-ES" sz="2400" b="0" i="1" smtClean="0">
                              <a:latin typeface="Cambria Math" panose="02040503050406030204" pitchFamily="18" charset="0"/>
                            </a:rPr>
                            <m:t>𝑁</m:t>
                          </m:r>
                        </m:sub>
                      </m:sSub>
                      <m:r>
                        <a:rPr lang="es-ES" sz="2400" b="0" i="1" smtClean="0">
                          <a:latin typeface="Cambria Math" panose="02040503050406030204" pitchFamily="18" charset="0"/>
                        </a:rPr>
                        <m:t>=</m:t>
                      </m:r>
                      <m:r>
                        <a:rPr lang="es-ES" sz="2400" b="0" i="1" smtClean="0">
                          <a:latin typeface="Cambria Math" panose="02040503050406030204" pitchFamily="18" charset="0"/>
                        </a:rPr>
                        <m:t>𝑙𝑜𝑔</m:t>
                      </m:r>
                      <m:f>
                        <m:fPr>
                          <m:ctrlPr>
                            <a:rPr lang="es-ES" sz="2400" i="1">
                              <a:latin typeface="Cambria Math" panose="02040503050406030204" pitchFamily="18" charset="0"/>
                            </a:rPr>
                          </m:ctrlPr>
                        </m:fPr>
                        <m:num>
                          <m:r>
                            <a:rPr lang="es-ES" sz="2400" i="1">
                              <a:latin typeface="Cambria Math" panose="02040503050406030204" pitchFamily="18" charset="0"/>
                            </a:rPr>
                            <m:t>𝑃</m:t>
                          </m:r>
                          <m:r>
                            <a:rPr lang="es-ES" sz="2400" i="1">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𝐻</m:t>
                              </m:r>
                            </m:e>
                            <m:sub>
                              <m:r>
                                <a:rPr lang="es-ES" sz="2400" i="1">
                                  <a:latin typeface="Cambria Math" panose="02040503050406030204" pitchFamily="18" charset="0"/>
                                </a:rPr>
                                <m:t>0</m:t>
                              </m:r>
                            </m:sub>
                          </m:sSub>
                          <m:r>
                            <a:rPr lang="es-ES" sz="2400" i="1">
                              <a:latin typeface="Cambria Math" panose="02040503050406030204" pitchFamily="18" charset="0"/>
                            </a:rPr>
                            <m:t>)</m:t>
                          </m:r>
                        </m:num>
                        <m:den>
                          <m:r>
                            <a:rPr lang="es-ES" sz="2400" i="1">
                              <a:latin typeface="Cambria Math" panose="02040503050406030204" pitchFamily="18" charset="0"/>
                            </a:rPr>
                            <m:t>𝑃</m:t>
                          </m:r>
                          <m:r>
                            <a:rPr lang="es-ES" sz="2400" i="1">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𝐻</m:t>
                              </m:r>
                            </m:e>
                            <m:sub>
                              <m:r>
                                <a:rPr lang="es-ES" sz="2400" i="1">
                                  <a:latin typeface="Cambria Math" panose="02040503050406030204" pitchFamily="18" charset="0"/>
                                </a:rPr>
                                <m:t>1</m:t>
                              </m:r>
                            </m:sub>
                          </m:sSub>
                          <m:r>
                            <a:rPr lang="es-ES" sz="2400" i="1">
                              <a:latin typeface="Cambria Math" panose="02040503050406030204" pitchFamily="18" charset="0"/>
                            </a:rPr>
                            <m:t>)</m:t>
                          </m:r>
                        </m:den>
                      </m:f>
                      <m:r>
                        <a:rPr lang="es-ES" sz="2400" b="0" i="1" smtClean="0">
                          <a:latin typeface="Cambria Math" panose="02040503050406030204" pitchFamily="18" charset="0"/>
                        </a:rPr>
                        <m:t>+</m:t>
                      </m:r>
                      <m:nary>
                        <m:naryPr>
                          <m:chr m:val="∑"/>
                          <m:ctrlPr>
                            <a:rPr lang="es-ES" sz="2400" i="1" smtClean="0">
                              <a:latin typeface="Cambria Math" panose="02040503050406030204" pitchFamily="18" charset="0"/>
                            </a:rPr>
                          </m:ctrlPr>
                        </m:naryPr>
                        <m:sub>
                          <m:r>
                            <m:rPr>
                              <m:brk m:alnAt="23"/>
                            </m:rPr>
                            <a:rPr lang="es-ES" sz="2400" b="0" i="1" smtClean="0">
                              <a:latin typeface="Cambria Math" panose="02040503050406030204" pitchFamily="18" charset="0"/>
                            </a:rPr>
                            <m:t>𝑖</m:t>
                          </m:r>
                          <m:r>
                            <a:rPr lang="es-ES" sz="2400" b="0" i="1" smtClean="0">
                              <a:latin typeface="Cambria Math" panose="02040503050406030204" pitchFamily="18" charset="0"/>
                            </a:rPr>
                            <m:t>=1</m:t>
                          </m:r>
                        </m:sub>
                        <m:sup>
                          <m:r>
                            <a:rPr lang="es-ES" sz="2400" b="0" i="1" smtClean="0">
                              <a:latin typeface="Cambria Math" panose="02040503050406030204" pitchFamily="18" charset="0"/>
                            </a:rPr>
                            <m:t>𝑁</m:t>
                          </m:r>
                        </m:sup>
                        <m:e>
                          <m:func>
                            <m:funcPr>
                              <m:ctrlPr>
                                <a:rPr lang="es-ES" sz="2400" b="0" i="1" smtClean="0">
                                  <a:latin typeface="Cambria Math" panose="02040503050406030204" pitchFamily="18" charset="0"/>
                                </a:rPr>
                              </m:ctrlPr>
                            </m:funcPr>
                            <m:fName>
                              <m:r>
                                <m:rPr>
                                  <m:sty m:val="p"/>
                                </m:rPr>
                                <a:rPr lang="es-ES" sz="2400" b="0" i="0" smtClean="0">
                                  <a:latin typeface="Cambria Math" panose="02040503050406030204" pitchFamily="18" charset="0"/>
                                </a:rPr>
                                <m:t>log</m:t>
                              </m:r>
                            </m:fName>
                            <m:e>
                              <m:f>
                                <m:fPr>
                                  <m:ctrlPr>
                                    <a:rPr lang="es-ES" sz="2400" i="1">
                                      <a:latin typeface="Cambria Math" panose="02040503050406030204" pitchFamily="18" charset="0"/>
                                    </a:rPr>
                                  </m:ctrlPr>
                                </m:fPr>
                                <m:num>
                                  <m:r>
                                    <a:rPr lang="es-ES" sz="2400" i="1">
                                      <a:latin typeface="Cambria Math" panose="02040503050406030204" pitchFamily="18" charset="0"/>
                                    </a:rPr>
                                    <m:t>𝑃</m:t>
                                  </m:r>
                                  <m:r>
                                    <a:rPr lang="es-ES" sz="2400" i="1">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𝑖</m:t>
                                      </m:r>
                                    </m:sub>
                                  </m:sSub>
                                  <m:r>
                                    <a:rPr lang="es-ES" sz="2400" i="1">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𝐻</m:t>
                                      </m:r>
                                    </m:e>
                                    <m:sub>
                                      <m:r>
                                        <a:rPr lang="es-ES" sz="2400" i="1">
                                          <a:latin typeface="Cambria Math" panose="02040503050406030204" pitchFamily="18" charset="0"/>
                                        </a:rPr>
                                        <m:t>1</m:t>
                                      </m:r>
                                    </m:sub>
                                  </m:sSub>
                                  <m:r>
                                    <a:rPr lang="es-ES" sz="2400" i="1">
                                      <a:latin typeface="Cambria Math" panose="02040503050406030204" pitchFamily="18" charset="0"/>
                                    </a:rPr>
                                    <m:t>)</m:t>
                                  </m:r>
                                </m:num>
                                <m:den>
                                  <m:r>
                                    <a:rPr lang="es-ES" sz="2400" i="1">
                                      <a:latin typeface="Cambria Math" panose="02040503050406030204" pitchFamily="18" charset="0"/>
                                    </a:rPr>
                                    <m:t>𝑃</m:t>
                                  </m:r>
                                  <m:r>
                                    <a:rPr lang="es-ES" sz="2400" i="1">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𝑖</m:t>
                                      </m:r>
                                    </m:sub>
                                  </m:sSub>
                                  <m:r>
                                    <a:rPr lang="es-ES" sz="2400" i="1">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𝐻</m:t>
                                      </m:r>
                                    </m:e>
                                    <m:sub>
                                      <m:r>
                                        <a:rPr lang="es-ES" sz="2400" i="1">
                                          <a:latin typeface="Cambria Math" panose="02040503050406030204" pitchFamily="18" charset="0"/>
                                        </a:rPr>
                                        <m:t>1</m:t>
                                      </m:r>
                                    </m:sub>
                                  </m:sSub>
                                  <m:r>
                                    <a:rPr lang="es-ES" sz="2400" i="1">
                                      <a:latin typeface="Cambria Math" panose="02040503050406030204" pitchFamily="18" charset="0"/>
                                    </a:rPr>
                                    <m:t>)</m:t>
                                  </m:r>
                                </m:den>
                              </m:f>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𝐸</m:t>
                                  </m:r>
                                </m:e>
                                <m:sub>
                                  <m:r>
                                    <a:rPr lang="es-ES" sz="2400" b="0" i="1" smtClean="0">
                                      <a:latin typeface="Cambria Math" panose="02040503050406030204" pitchFamily="18" charset="0"/>
                                    </a:rPr>
                                    <m:t>0</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𝑒</m:t>
                                  </m:r>
                                </m:e>
                                <m:sub>
                                  <m:r>
                                    <a:rPr lang="es-ES" sz="2400" b="0" i="1" smtClean="0">
                                      <a:latin typeface="Cambria Math" panose="02040503050406030204" pitchFamily="18" charset="0"/>
                                    </a:rPr>
                                    <m:t>1</m:t>
                                  </m:r>
                                </m:sub>
                              </m:sSub>
                              <m:r>
                                <a:rPr lang="es-ES" sz="2400" b="0" i="1" smtClean="0">
                                  <a:latin typeface="Cambria Math" panose="02040503050406030204" pitchFamily="18" charset="0"/>
                                </a:rPr>
                                <m:t>+</m:t>
                              </m:r>
                            </m:e>
                          </m:func>
                          <m:sSub>
                            <m:sSubPr>
                              <m:ctrlPr>
                                <a:rPr lang="es-ES" sz="2400" i="1">
                                  <a:latin typeface="Cambria Math" panose="02040503050406030204" pitchFamily="18" charset="0"/>
                                </a:rPr>
                              </m:ctrlPr>
                            </m:sSubPr>
                            <m:e>
                              <m:r>
                                <a:rPr lang="es-ES" sz="2400" i="1">
                                  <a:latin typeface="Cambria Math" panose="02040503050406030204" pitchFamily="18" charset="0"/>
                                </a:rPr>
                                <m:t>𝑒</m:t>
                              </m:r>
                            </m:e>
                            <m:sub>
                              <m:r>
                                <a:rPr lang="es-ES" sz="2400" b="0" i="1" smtClean="0">
                                  <a:latin typeface="Cambria Math" panose="02040503050406030204" pitchFamily="18" charset="0"/>
                                </a:rPr>
                                <m:t>2</m:t>
                              </m:r>
                            </m:sub>
                          </m:sSub>
                          <m:r>
                            <a:rPr lang="es-ES" sz="2400" i="1">
                              <a:latin typeface="Cambria Math" panose="02040503050406030204" pitchFamily="18" charset="0"/>
                            </a:rPr>
                            <m:t>+</m:t>
                          </m:r>
                          <m:r>
                            <a:rPr lang="es-ES" sz="2400" b="0" i="1" smtClean="0">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𝑒</m:t>
                              </m:r>
                            </m:e>
                            <m:sub>
                              <m:r>
                                <a:rPr lang="es-ES" sz="2400" b="0" i="1" smtClean="0">
                                  <a:latin typeface="Cambria Math" panose="02040503050406030204" pitchFamily="18" charset="0"/>
                                </a:rPr>
                                <m:t>𝑁</m:t>
                              </m:r>
                            </m:sub>
                          </m:sSub>
                        </m:e>
                      </m:nary>
                    </m:oMath>
                  </m:oMathPara>
                </a14:m>
                <a:endParaRPr lang="es-ES" sz="2400" dirty="0"/>
              </a:p>
            </p:txBody>
          </p:sp>
        </mc:Choice>
        <mc:Fallback xmlns="">
          <p:sp>
            <p:nvSpPr>
              <p:cNvPr id="40" name="Rectangle 39">
                <a:extLst>
                  <a:ext uri="{FF2B5EF4-FFF2-40B4-BE49-F238E27FC236}">
                    <a16:creationId xmlns:a16="http://schemas.microsoft.com/office/drawing/2014/main" id="{6733B219-A210-5B44-83DD-2AA771D02121}"/>
                  </a:ext>
                </a:extLst>
              </p:cNvPr>
              <p:cNvSpPr>
                <a:spLocks noRot="1" noChangeAspect="1" noMove="1" noResize="1" noEditPoints="1" noAdjustHandles="1" noChangeArrowheads="1" noChangeShapeType="1" noTextEdit="1"/>
              </p:cNvSpPr>
              <p:nvPr/>
            </p:nvSpPr>
            <p:spPr>
              <a:xfrm>
                <a:off x="-320233" y="1173315"/>
                <a:ext cx="12512233" cy="1130822"/>
              </a:xfrm>
              <a:prstGeom prst="rect">
                <a:avLst/>
              </a:prstGeom>
              <a:blipFill>
                <a:blip r:embed="rId3"/>
                <a:stretch>
                  <a:fillRect t="-101111" b="-157778"/>
                </a:stretch>
              </a:blipFill>
            </p:spPr>
            <p:txBody>
              <a:bodyPr/>
              <a:lstStyle/>
              <a:p>
                <a:r>
                  <a:rPr lang="es-ES">
                    <a:noFill/>
                  </a:rPr>
                  <a:t> </a:t>
                </a:r>
              </a:p>
            </p:txBody>
          </p:sp>
        </mc:Fallback>
      </mc:AlternateContent>
      <p:sp>
        <p:nvSpPr>
          <p:cNvPr id="3" name="Rectangle 2">
            <a:extLst>
              <a:ext uri="{FF2B5EF4-FFF2-40B4-BE49-F238E27FC236}">
                <a16:creationId xmlns:a16="http://schemas.microsoft.com/office/drawing/2014/main" id="{2AA1E2A0-DD0A-054C-8452-3F5A877FF4FF}"/>
              </a:ext>
            </a:extLst>
          </p:cNvPr>
          <p:cNvSpPr/>
          <p:nvPr/>
        </p:nvSpPr>
        <p:spPr>
          <a:xfrm>
            <a:off x="2055848" y="2249582"/>
            <a:ext cx="8448600" cy="846386"/>
          </a:xfrm>
          <a:prstGeom prst="rect">
            <a:avLst/>
          </a:prstGeom>
        </p:spPr>
        <p:txBody>
          <a:bodyPr wrap="square">
            <a:spAutoFit/>
          </a:bodyPr>
          <a:lstStyle/>
          <a:p>
            <a:pPr defTabSz="410766">
              <a:lnSpc>
                <a:spcPct val="200000"/>
              </a:lnSpc>
              <a:defRPr sz="3000">
                <a:latin typeface="Palatino"/>
                <a:ea typeface="Palatino"/>
                <a:cs typeface="Palatino"/>
                <a:sym typeface="Palatino"/>
              </a:defRPr>
            </a:pPr>
            <a:r>
              <a:rPr lang="es-ES" sz="2800" dirty="0"/>
              <a:t>At </a:t>
            </a:r>
            <a:r>
              <a:rPr lang="es-ES" sz="2800" dirty="0" err="1"/>
              <a:t>every</a:t>
            </a:r>
            <a:r>
              <a:rPr lang="es-ES" sz="2800" dirty="0"/>
              <a:t> time-</a:t>
            </a:r>
            <a:r>
              <a:rPr lang="es-ES" sz="2800" dirty="0" err="1"/>
              <a:t>step</a:t>
            </a:r>
            <a:r>
              <a:rPr lang="es-ES" sz="2800" dirty="0"/>
              <a:t>, </a:t>
            </a:r>
            <a:r>
              <a:rPr lang="es-ES" sz="2800" dirty="0" err="1"/>
              <a:t>accumulate</a:t>
            </a:r>
            <a:r>
              <a:rPr lang="es-ES" sz="2800" dirty="0"/>
              <a:t> </a:t>
            </a:r>
            <a:r>
              <a:rPr lang="es-ES" sz="2800" i="1" dirty="0" err="1"/>
              <a:t>LLR</a:t>
            </a:r>
            <a:r>
              <a:rPr lang="es-ES" sz="2800" i="1" baseline="-5999" dirty="0" err="1"/>
              <a:t>i</a:t>
            </a:r>
            <a:r>
              <a:rPr lang="es-ES" sz="2800" i="1" baseline="-5999" dirty="0"/>
              <a:t> </a:t>
            </a:r>
            <a:r>
              <a:rPr lang="es-ES" sz="2800" dirty="0" err="1"/>
              <a:t>until</a:t>
            </a:r>
            <a:r>
              <a:rPr lang="es-ES" sz="2800" dirty="0"/>
              <a:t> A,B</a:t>
            </a:r>
          </a:p>
        </p:txBody>
      </p:sp>
    </p:spTree>
    <p:extLst>
      <p:ext uri="{BB962C8B-B14F-4D97-AF65-F5344CB8AC3E}">
        <p14:creationId xmlns:p14="http://schemas.microsoft.com/office/powerpoint/2010/main" val="28103735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4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30" grpId="0" animBg="1" advAuto="0"/>
      <p:bldP spid="1440"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1009889-628D-E542-94E8-35C828B26CD8}"/>
                  </a:ext>
                </a:extLst>
              </p:cNvPr>
              <p:cNvSpPr/>
              <p:nvPr/>
            </p:nvSpPr>
            <p:spPr>
              <a:xfrm>
                <a:off x="1159235" y="1619513"/>
                <a:ext cx="6530473" cy="163929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 sz="2200" b="0" i="1" smtClean="0">
                          <a:latin typeface="Cambria Math" panose="02040503050406030204" pitchFamily="18" charset="0"/>
                        </a:rPr>
                        <m:t>𝑝</m:t>
                      </m:r>
                      <m:r>
                        <a:rPr lang="es-ES" sz="2200" b="0" i="1" smtClean="0">
                          <a:latin typeface="Cambria Math" panose="02040503050406030204" pitchFamily="18" charset="0"/>
                        </a:rPr>
                        <m:t>(</m:t>
                      </m:r>
                      <m:r>
                        <a:rPr lang="es-ES" sz="2200" b="0" i="1" smtClean="0">
                          <a:latin typeface="Cambria Math" panose="02040503050406030204" pitchFamily="18" charset="0"/>
                        </a:rPr>
                        <m:t>𝑒𝑟𝑟𝑜𝑟</m:t>
                      </m:r>
                      <m:r>
                        <a:rPr lang="es-ES" sz="2200" b="0" i="1" smtClean="0">
                          <a:latin typeface="Cambria Math" panose="02040503050406030204" pitchFamily="18" charset="0"/>
                        </a:rPr>
                        <m:t>)=</m:t>
                      </m:r>
                      <m:d>
                        <m:dPr>
                          <m:begChr m:val="{"/>
                          <m:endChr m:val=""/>
                          <m:ctrlPr>
                            <a:rPr lang="es-ES" sz="2200" b="0" i="1" smtClean="0">
                              <a:latin typeface="Cambria Math" panose="02040503050406030204" pitchFamily="18" charset="0"/>
                            </a:rPr>
                          </m:ctrlPr>
                        </m:dPr>
                        <m:e>
                          <m:eqArr>
                            <m:eqArrPr>
                              <m:ctrlPr>
                                <a:rPr lang="es-ES" sz="2200" b="0" i="1" smtClean="0">
                                  <a:latin typeface="Cambria Math" panose="02040503050406030204" pitchFamily="18" charset="0"/>
                                </a:rPr>
                              </m:ctrlPr>
                            </m:eqArrPr>
                            <m:e>
                              <m:f>
                                <m:fPr>
                                  <m:ctrlPr>
                                    <a:rPr lang="es-ES" sz="2200" b="0" i="1" smtClean="0">
                                      <a:latin typeface="Cambria Math" panose="02040503050406030204" pitchFamily="18" charset="0"/>
                                    </a:rPr>
                                  </m:ctrlPr>
                                </m:fPr>
                                <m:num>
                                  <m:r>
                                    <a:rPr lang="es-ES" sz="2200" b="0" i="1" smtClean="0">
                                      <a:latin typeface="Cambria Math" panose="02040503050406030204" pitchFamily="18" charset="0"/>
                                    </a:rPr>
                                    <m:t>1−</m:t>
                                  </m:r>
                                  <m:sSup>
                                    <m:sSupPr>
                                      <m:ctrlPr>
                                        <a:rPr lang="es-ES" sz="2200" b="0" i="1" smtClean="0">
                                          <a:latin typeface="Cambria Math" panose="02040503050406030204" pitchFamily="18" charset="0"/>
                                        </a:rPr>
                                      </m:ctrlPr>
                                    </m:sSupPr>
                                    <m:e>
                                      <m:r>
                                        <a:rPr lang="es-ES" sz="2200" i="1">
                                          <a:latin typeface="Cambria Math" panose="02040503050406030204" pitchFamily="18" charset="0"/>
                                        </a:rPr>
                                        <m:t>(</m:t>
                                      </m:r>
                                      <m:f>
                                        <m:fPr>
                                          <m:type m:val="skw"/>
                                          <m:ctrlPr>
                                            <a:rPr lang="es-ES" sz="2200" i="1">
                                              <a:latin typeface="Cambria Math" panose="02040503050406030204" pitchFamily="18" charset="0"/>
                                            </a:rPr>
                                          </m:ctrlPr>
                                        </m:fPr>
                                        <m:num>
                                          <m:r>
                                            <a:rPr lang="es-ES" sz="2200" i="1">
                                              <a:latin typeface="Cambria Math" panose="02040503050406030204" pitchFamily="18" charset="0"/>
                                            </a:rPr>
                                            <m:t>𝑞</m:t>
                                          </m:r>
                                        </m:num>
                                        <m:den>
                                          <m:r>
                                            <a:rPr lang="es-ES" sz="2200" i="1">
                                              <a:latin typeface="Cambria Math" panose="02040503050406030204" pitchFamily="18" charset="0"/>
                                            </a:rPr>
                                            <m:t>𝑝</m:t>
                                          </m:r>
                                        </m:den>
                                      </m:f>
                                      <m:r>
                                        <a:rPr lang="es-ES" sz="2200" i="1">
                                          <a:latin typeface="Cambria Math" panose="02040503050406030204" pitchFamily="18" charset="0"/>
                                        </a:rPr>
                                        <m:t>)</m:t>
                                      </m:r>
                                    </m:e>
                                    <m:sup>
                                      <m:r>
                                        <a:rPr lang="es-ES" sz="2200" b="0" i="1" smtClean="0">
                                          <a:latin typeface="Cambria Math" panose="02040503050406030204" pitchFamily="18" charset="0"/>
                                        </a:rPr>
                                        <m:t>𝑁</m:t>
                                      </m:r>
                                    </m:sup>
                                  </m:sSup>
                                </m:num>
                                <m:den>
                                  <m:r>
                                    <a:rPr lang="es-ES" sz="2200" i="1">
                                      <a:latin typeface="Cambria Math" panose="02040503050406030204" pitchFamily="18" charset="0"/>
                                    </a:rPr>
                                    <m:t>1−</m:t>
                                  </m:r>
                                  <m:sSup>
                                    <m:sSupPr>
                                      <m:ctrlPr>
                                        <a:rPr lang="es-ES" sz="2200" i="1">
                                          <a:latin typeface="Cambria Math" panose="02040503050406030204" pitchFamily="18" charset="0"/>
                                        </a:rPr>
                                      </m:ctrlPr>
                                    </m:sSupPr>
                                    <m:e>
                                      <m:r>
                                        <a:rPr lang="es-ES" sz="2200" i="1">
                                          <a:latin typeface="Cambria Math" panose="02040503050406030204" pitchFamily="18" charset="0"/>
                                        </a:rPr>
                                        <m:t>(</m:t>
                                      </m:r>
                                      <m:f>
                                        <m:fPr>
                                          <m:type m:val="skw"/>
                                          <m:ctrlPr>
                                            <a:rPr lang="es-ES" sz="2200" i="1">
                                              <a:latin typeface="Cambria Math" panose="02040503050406030204" pitchFamily="18" charset="0"/>
                                            </a:rPr>
                                          </m:ctrlPr>
                                        </m:fPr>
                                        <m:num>
                                          <m:r>
                                            <a:rPr lang="es-ES" sz="2200" i="1">
                                              <a:latin typeface="Cambria Math" panose="02040503050406030204" pitchFamily="18" charset="0"/>
                                            </a:rPr>
                                            <m:t>𝑞</m:t>
                                          </m:r>
                                        </m:num>
                                        <m:den>
                                          <m:r>
                                            <a:rPr lang="es-ES" sz="2200" i="1">
                                              <a:latin typeface="Cambria Math" panose="02040503050406030204" pitchFamily="18" charset="0"/>
                                            </a:rPr>
                                            <m:t>𝑝</m:t>
                                          </m:r>
                                        </m:den>
                                      </m:f>
                                      <m:r>
                                        <a:rPr lang="es-ES" sz="2200" i="1">
                                          <a:latin typeface="Cambria Math" panose="02040503050406030204" pitchFamily="18" charset="0"/>
                                        </a:rPr>
                                        <m:t>)</m:t>
                                      </m:r>
                                    </m:e>
                                    <m:sup>
                                      <m:r>
                                        <a:rPr lang="es-ES" sz="2200" b="0" i="1" smtClean="0">
                                          <a:latin typeface="Cambria Math" panose="02040503050406030204" pitchFamily="18" charset="0"/>
                                        </a:rPr>
                                        <m:t>2</m:t>
                                      </m:r>
                                      <m:r>
                                        <a:rPr lang="es-ES" sz="2200" i="1">
                                          <a:latin typeface="Cambria Math" panose="02040503050406030204" pitchFamily="18" charset="0"/>
                                        </a:rPr>
                                        <m:t>𝑁</m:t>
                                      </m:r>
                                    </m:sup>
                                  </m:sSup>
                                </m:den>
                              </m:f>
                              <m:r>
                                <a:rPr lang="es-ES" sz="2200" b="0" i="1" smtClean="0">
                                  <a:latin typeface="Cambria Math" panose="02040503050406030204" pitchFamily="18" charset="0"/>
                                </a:rPr>
                                <m:t>.    </m:t>
                              </m:r>
                              <m:r>
                                <a:rPr lang="es-ES" sz="2200" b="0" i="1" smtClean="0">
                                  <a:latin typeface="Cambria Math" panose="02040503050406030204" pitchFamily="18" charset="0"/>
                                </a:rPr>
                                <m:t>𝑖𝑓</m:t>
                              </m:r>
                              <m:r>
                                <a:rPr lang="es-ES" sz="2200" b="0" i="1" smtClean="0">
                                  <a:latin typeface="Cambria Math" panose="02040503050406030204" pitchFamily="18" charset="0"/>
                                </a:rPr>
                                <m:t> </m:t>
                              </m:r>
                              <m:r>
                                <a:rPr lang="es-ES" sz="2200" b="0" i="1" smtClean="0">
                                  <a:latin typeface="Cambria Math" panose="02040503050406030204" pitchFamily="18" charset="0"/>
                                </a:rPr>
                                <m:t>𝑝</m:t>
                              </m:r>
                              <m:r>
                                <a:rPr lang="es-ES" sz="2200" b="0" i="1" smtClean="0">
                                  <a:latin typeface="Cambria Math" panose="02040503050406030204" pitchFamily="18" charset="0"/>
                                  <a:ea typeface="Cambria Math" panose="02040503050406030204" pitchFamily="18" charset="0"/>
                                </a:rPr>
                                <m:t>≠</m:t>
                              </m:r>
                              <m:r>
                                <a:rPr lang="es-ES" sz="2200" b="0" i="1" smtClean="0">
                                  <a:latin typeface="Cambria Math" panose="02040503050406030204" pitchFamily="18" charset="0"/>
                                  <a:ea typeface="Cambria Math" panose="02040503050406030204" pitchFamily="18" charset="0"/>
                                </a:rPr>
                                <m:t>𝑞</m:t>
                              </m:r>
                            </m:e>
                            <m:e>
                              <m:f>
                                <m:fPr>
                                  <m:type m:val="skw"/>
                                  <m:ctrlPr>
                                    <a:rPr lang="es-ES" sz="2200" b="0" i="1" smtClean="0">
                                      <a:latin typeface="Cambria Math" panose="02040503050406030204" pitchFamily="18" charset="0"/>
                                    </a:rPr>
                                  </m:ctrlPr>
                                </m:fPr>
                                <m:num>
                                  <m:r>
                                    <a:rPr lang="es-ES" sz="2200" b="0" i="1" smtClean="0">
                                      <a:latin typeface="Cambria Math" panose="02040503050406030204" pitchFamily="18" charset="0"/>
                                    </a:rPr>
                                    <m:t>1</m:t>
                                  </m:r>
                                </m:num>
                                <m:den>
                                  <m:r>
                                    <a:rPr lang="es-ES" sz="2200" b="0" i="1" smtClean="0">
                                      <a:latin typeface="Cambria Math" panose="02040503050406030204" pitchFamily="18" charset="0"/>
                                    </a:rPr>
                                    <m:t>2</m:t>
                                  </m:r>
                                </m:den>
                              </m:f>
                              <m:r>
                                <a:rPr lang="es-ES" sz="2200" b="0" i="1" smtClean="0">
                                  <a:latin typeface="Cambria Math" panose="02040503050406030204" pitchFamily="18" charset="0"/>
                                </a:rPr>
                                <m:t>.        </m:t>
                              </m:r>
                              <m:r>
                                <a:rPr lang="es-ES" sz="2200" b="0" i="1" smtClean="0">
                                  <a:latin typeface="Cambria Math" panose="02040503050406030204" pitchFamily="18" charset="0"/>
                                </a:rPr>
                                <m:t>𝑖𝑓</m:t>
                              </m:r>
                              <m:r>
                                <a:rPr lang="es-ES" sz="2200" b="0" i="1" smtClean="0">
                                  <a:latin typeface="Cambria Math" panose="02040503050406030204" pitchFamily="18" charset="0"/>
                                </a:rPr>
                                <m:t> </m:t>
                              </m:r>
                              <m:r>
                                <a:rPr lang="es-ES" sz="2200" b="0" i="1" smtClean="0">
                                  <a:latin typeface="Cambria Math" panose="02040503050406030204" pitchFamily="18" charset="0"/>
                                </a:rPr>
                                <m:t>𝑝</m:t>
                              </m:r>
                              <m:r>
                                <a:rPr lang="es-ES" sz="2200" b="0" i="1" smtClean="0">
                                  <a:latin typeface="Cambria Math" panose="02040503050406030204" pitchFamily="18" charset="0"/>
                                </a:rPr>
                                <m:t>=</m:t>
                              </m:r>
                              <m:r>
                                <a:rPr lang="es-ES" sz="2200" b="0" i="1" smtClean="0">
                                  <a:latin typeface="Cambria Math" panose="02040503050406030204" pitchFamily="18" charset="0"/>
                                </a:rPr>
                                <m:t>𝑞</m:t>
                              </m:r>
                              <m:r>
                                <a:rPr lang="es-ES" sz="2200" b="0" i="1" smtClean="0">
                                  <a:latin typeface="Cambria Math" panose="02040503050406030204" pitchFamily="18" charset="0"/>
                                </a:rPr>
                                <m:t>  </m:t>
                              </m:r>
                            </m:e>
                          </m:eqArr>
                        </m:e>
                      </m:d>
                    </m:oMath>
                  </m:oMathPara>
                </a14:m>
                <a:endParaRPr lang="es-ES" sz="2200" dirty="0"/>
              </a:p>
            </p:txBody>
          </p:sp>
        </mc:Choice>
        <mc:Fallback xmlns="">
          <p:sp>
            <p:nvSpPr>
              <p:cNvPr id="7" name="Rectangle 6">
                <a:extLst>
                  <a:ext uri="{FF2B5EF4-FFF2-40B4-BE49-F238E27FC236}">
                    <a16:creationId xmlns:a16="http://schemas.microsoft.com/office/drawing/2014/main" id="{B1009889-628D-E542-94E8-35C828B26CD8}"/>
                  </a:ext>
                </a:extLst>
              </p:cNvPr>
              <p:cNvSpPr>
                <a:spLocks noRot="1" noChangeAspect="1" noMove="1" noResize="1" noEditPoints="1" noAdjustHandles="1" noChangeArrowheads="1" noChangeShapeType="1" noTextEdit="1"/>
              </p:cNvSpPr>
              <p:nvPr/>
            </p:nvSpPr>
            <p:spPr>
              <a:xfrm>
                <a:off x="1159235" y="1619513"/>
                <a:ext cx="6530473" cy="1639295"/>
              </a:xfrm>
              <a:prstGeom prst="rect">
                <a:avLst/>
              </a:prstGeom>
              <a:blipFill>
                <a:blip r:embed="rId2"/>
                <a:stretch>
                  <a:fillRect t="-36923" b="-57692"/>
                </a:stretch>
              </a:blipFill>
            </p:spPr>
            <p:txBody>
              <a:bodyPr/>
              <a:lstStyle/>
              <a:p>
                <a:r>
                  <a:rPr lang="es-ES">
                    <a:noFill/>
                  </a:rPr>
                  <a:t> </a:t>
                </a:r>
              </a:p>
            </p:txBody>
          </p:sp>
        </mc:Fallback>
      </mc:AlternateContent>
      <p:pic>
        <p:nvPicPr>
          <p:cNvPr id="10" name="Picture 9">
            <a:extLst>
              <a:ext uri="{FF2B5EF4-FFF2-40B4-BE49-F238E27FC236}">
                <a16:creationId xmlns:a16="http://schemas.microsoft.com/office/drawing/2014/main" id="{30E13E02-ECB5-374D-A329-9E23979D9B9A}"/>
              </a:ext>
            </a:extLst>
          </p:cNvPr>
          <p:cNvPicPr>
            <a:picLocks noChangeAspect="1"/>
          </p:cNvPicPr>
          <p:nvPr/>
        </p:nvPicPr>
        <p:blipFill>
          <a:blip r:embed="rId3"/>
          <a:stretch>
            <a:fillRect/>
          </a:stretch>
        </p:blipFill>
        <p:spPr>
          <a:xfrm>
            <a:off x="1430672" y="3751546"/>
            <a:ext cx="7899269" cy="3106454"/>
          </a:xfrm>
          <a:prstGeom prst="rect">
            <a:avLst/>
          </a:prstGeom>
        </p:spPr>
      </p:pic>
      <p:sp>
        <p:nvSpPr>
          <p:cNvPr id="11" name="TextBox 10">
            <a:extLst>
              <a:ext uri="{FF2B5EF4-FFF2-40B4-BE49-F238E27FC236}">
                <a16:creationId xmlns:a16="http://schemas.microsoft.com/office/drawing/2014/main" id="{52636836-8405-6942-A992-F56354E57A8C}"/>
              </a:ext>
            </a:extLst>
          </p:cNvPr>
          <p:cNvSpPr txBox="1"/>
          <p:nvPr/>
        </p:nvSpPr>
        <p:spPr>
          <a:xfrm>
            <a:off x="789140" y="325677"/>
            <a:ext cx="10947748" cy="1107996"/>
          </a:xfrm>
          <a:prstGeom prst="rect">
            <a:avLst/>
          </a:prstGeom>
          <a:noFill/>
        </p:spPr>
        <p:txBody>
          <a:bodyPr wrap="square" rtlCol="0">
            <a:spAutoFit/>
          </a:bodyPr>
          <a:lstStyle/>
          <a:p>
            <a:r>
              <a:rPr lang="en-AU" sz="2200" dirty="0"/>
              <a:t>- There is a direct relationship between the error rate and the bound magnitude which is hard to compute analytically for the general case.</a:t>
            </a:r>
          </a:p>
          <a:p>
            <a:r>
              <a:rPr lang="en-AU" sz="2200" dirty="0"/>
              <a:t>- Can be obtained for the Urns game: </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4C522AB-C3D4-8844-A02D-3077190EBAE6}"/>
                  </a:ext>
                </a:extLst>
              </p:cNvPr>
              <p:cNvSpPr/>
              <p:nvPr/>
            </p:nvSpPr>
            <p:spPr>
              <a:xfrm>
                <a:off x="7791188" y="2061536"/>
                <a:ext cx="215859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𝑞</m:t>
                      </m:r>
                      <m:r>
                        <a:rPr lang="en-AU" sz="2400" b="0" i="1" smtClean="0">
                          <a:latin typeface="Cambria Math" panose="02040503050406030204" pitchFamily="18" charset="0"/>
                        </a:rPr>
                        <m:t>=1−</m:t>
                      </m:r>
                      <m:r>
                        <a:rPr lang="en-AU" sz="2400" b="0" i="1" smtClean="0">
                          <a:latin typeface="Cambria Math" panose="02040503050406030204" pitchFamily="18" charset="0"/>
                        </a:rPr>
                        <m:t>𝑝</m:t>
                      </m:r>
                    </m:oMath>
                  </m:oMathPara>
                </a14:m>
                <a:endParaRPr lang="en-AU" sz="2400"/>
              </a:p>
            </p:txBody>
          </p:sp>
        </mc:Choice>
        <mc:Fallback xmlns="">
          <p:sp>
            <p:nvSpPr>
              <p:cNvPr id="13" name="Rectangle 12">
                <a:extLst>
                  <a:ext uri="{FF2B5EF4-FFF2-40B4-BE49-F238E27FC236}">
                    <a16:creationId xmlns:a16="http://schemas.microsoft.com/office/drawing/2014/main" id="{54C522AB-C3D4-8844-A02D-3077190EBAE6}"/>
                  </a:ext>
                </a:extLst>
              </p:cNvPr>
              <p:cNvSpPr>
                <a:spLocks noRot="1" noChangeAspect="1" noMove="1" noResize="1" noEditPoints="1" noAdjustHandles="1" noChangeArrowheads="1" noChangeShapeType="1" noTextEdit="1"/>
              </p:cNvSpPr>
              <p:nvPr/>
            </p:nvSpPr>
            <p:spPr>
              <a:xfrm>
                <a:off x="7791188" y="2061536"/>
                <a:ext cx="2158596" cy="461665"/>
              </a:xfrm>
              <a:prstGeom prst="rect">
                <a:avLst/>
              </a:prstGeom>
              <a:blipFill>
                <a:blip r:embed="rId4"/>
                <a:stretch>
                  <a:fillRect b="-7895"/>
                </a:stretch>
              </a:blipFill>
            </p:spPr>
            <p:txBody>
              <a:bodyPr/>
              <a:lstStyle/>
              <a:p>
                <a:r>
                  <a:rPr lang="es-ES">
                    <a:noFill/>
                  </a:rPr>
                  <a:t> </a:t>
                </a:r>
              </a:p>
            </p:txBody>
          </p:sp>
        </mc:Fallback>
      </mc:AlternateContent>
      <p:sp>
        <p:nvSpPr>
          <p:cNvPr id="15" name="TextBox 14">
            <a:extLst>
              <a:ext uri="{FF2B5EF4-FFF2-40B4-BE49-F238E27FC236}">
                <a16:creationId xmlns:a16="http://schemas.microsoft.com/office/drawing/2014/main" id="{13421296-32F0-AF4D-84BE-CB8CC7B720C7}"/>
              </a:ext>
            </a:extLst>
          </p:cNvPr>
          <p:cNvSpPr txBox="1"/>
          <p:nvPr/>
        </p:nvSpPr>
        <p:spPr>
          <a:xfrm>
            <a:off x="8179496" y="1615858"/>
            <a:ext cx="3269293" cy="461665"/>
          </a:xfrm>
          <a:prstGeom prst="rect">
            <a:avLst/>
          </a:prstGeom>
          <a:noFill/>
        </p:spPr>
        <p:txBody>
          <a:bodyPr wrap="square" rtlCol="0">
            <a:spAutoFit/>
          </a:bodyPr>
          <a:lstStyle/>
          <a:p>
            <a:r>
              <a:rPr lang="en-AU" sz="2400" i="1">
                <a:latin typeface="Times" pitchFamily="2" charset="0"/>
              </a:rPr>
              <a:t>p</a:t>
            </a:r>
            <a:r>
              <a:rPr lang="en-AU" sz="2400"/>
              <a:t> is the prob(red ball)</a:t>
            </a:r>
          </a:p>
        </p:txBody>
      </p:sp>
      <p:sp>
        <p:nvSpPr>
          <p:cNvPr id="16" name="TextBox 15">
            <a:extLst>
              <a:ext uri="{FF2B5EF4-FFF2-40B4-BE49-F238E27FC236}">
                <a16:creationId xmlns:a16="http://schemas.microsoft.com/office/drawing/2014/main" id="{9E082C12-3033-F643-A97B-978C3C845633}"/>
              </a:ext>
            </a:extLst>
          </p:cNvPr>
          <p:cNvSpPr txBox="1"/>
          <p:nvPr/>
        </p:nvSpPr>
        <p:spPr>
          <a:xfrm>
            <a:off x="8179496" y="2596187"/>
            <a:ext cx="3269293" cy="461665"/>
          </a:xfrm>
          <a:prstGeom prst="rect">
            <a:avLst/>
          </a:prstGeom>
          <a:noFill/>
        </p:spPr>
        <p:txBody>
          <a:bodyPr wrap="square" rtlCol="0">
            <a:spAutoFit/>
          </a:bodyPr>
          <a:lstStyle/>
          <a:p>
            <a:r>
              <a:rPr lang="en-AU" sz="2400" i="1" dirty="0">
                <a:latin typeface="Times" pitchFamily="2" charset="0"/>
              </a:rPr>
              <a:t>N</a:t>
            </a:r>
            <a:r>
              <a:rPr lang="en-AU" sz="2400" dirty="0"/>
              <a:t> is the bound size</a:t>
            </a:r>
          </a:p>
        </p:txBody>
      </p:sp>
    </p:spTree>
    <p:extLst>
      <p:ext uri="{BB962C8B-B14F-4D97-AF65-F5344CB8AC3E}">
        <p14:creationId xmlns:p14="http://schemas.microsoft.com/office/powerpoint/2010/main" val="30665878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526D43-A126-4E44-9A0A-1EE40573E350}"/>
              </a:ext>
            </a:extLst>
          </p:cNvPr>
          <p:cNvPicPr>
            <a:picLocks noChangeAspect="1"/>
          </p:cNvPicPr>
          <p:nvPr/>
        </p:nvPicPr>
        <p:blipFill>
          <a:blip r:embed="rId2"/>
          <a:stretch>
            <a:fillRect/>
          </a:stretch>
        </p:blipFill>
        <p:spPr>
          <a:xfrm>
            <a:off x="212281" y="802980"/>
            <a:ext cx="6864924" cy="5476513"/>
          </a:xfrm>
          <a:prstGeom prst="rect">
            <a:avLst/>
          </a:prstGeom>
        </p:spPr>
      </p:pic>
      <p:sp>
        <p:nvSpPr>
          <p:cNvPr id="5" name="TextBox 4">
            <a:extLst>
              <a:ext uri="{FF2B5EF4-FFF2-40B4-BE49-F238E27FC236}">
                <a16:creationId xmlns:a16="http://schemas.microsoft.com/office/drawing/2014/main" id="{281C4DA5-A31F-9C4B-AFAE-27B41AC93191}"/>
              </a:ext>
            </a:extLst>
          </p:cNvPr>
          <p:cNvSpPr txBox="1"/>
          <p:nvPr/>
        </p:nvSpPr>
        <p:spPr>
          <a:xfrm>
            <a:off x="7214993" y="388304"/>
            <a:ext cx="4797468" cy="6155531"/>
          </a:xfrm>
          <a:prstGeom prst="rect">
            <a:avLst/>
          </a:prstGeom>
          <a:noFill/>
        </p:spPr>
        <p:txBody>
          <a:bodyPr wrap="square" rtlCol="0">
            <a:spAutoFit/>
          </a:bodyPr>
          <a:lstStyle/>
          <a:p>
            <a:pPr marL="342900" indent="-342900">
              <a:spcAft>
                <a:spcPts val="800"/>
              </a:spcAft>
              <a:buFont typeface="Arial" panose="020B0604020202020204" pitchFamily="34" charset="0"/>
              <a:buChar char="•"/>
            </a:pPr>
            <a:r>
              <a:rPr lang="en-AU" sz="2200" dirty="0"/>
              <a:t>The relationship between error probability and the bound </a:t>
            </a:r>
            <a:r>
              <a:rPr lang="en-AU" sz="2200" i="1" dirty="0"/>
              <a:t>N</a:t>
            </a:r>
            <a:r>
              <a:rPr lang="en-AU" sz="2200" dirty="0"/>
              <a:t> in units of accumulated count difference, depends on the statistics of the urns (i.e. the prob. </a:t>
            </a:r>
            <a:r>
              <a:rPr lang="en-AU" sz="2200" i="1" dirty="0"/>
              <a:t>p). </a:t>
            </a:r>
          </a:p>
          <a:p>
            <a:pPr marL="342900" indent="-342900">
              <a:spcAft>
                <a:spcPts val="800"/>
              </a:spcAft>
              <a:buFontTx/>
              <a:buChar char="-"/>
            </a:pPr>
            <a:r>
              <a:rPr lang="en-AU" sz="2200" dirty="0"/>
              <a:t>Transforming to evidence the relationship between error probability and the bound is </a:t>
            </a:r>
            <a:r>
              <a:rPr lang="es-ES" sz="2200" dirty="0" err="1"/>
              <a:t>univocal</a:t>
            </a:r>
            <a:r>
              <a:rPr lang="en-AU" sz="2200" dirty="0"/>
              <a:t>. </a:t>
            </a:r>
          </a:p>
          <a:p>
            <a:pPr marL="342900" indent="-342900">
              <a:spcAft>
                <a:spcPts val="800"/>
              </a:spcAft>
              <a:buFontTx/>
              <a:buChar char="-"/>
            </a:pPr>
            <a:r>
              <a:rPr lang="en-AU" sz="2200" dirty="0"/>
              <a:t>The limitation of finding the bound in practice, is that we must know the statistics of the system (i.e. </a:t>
            </a:r>
            <a:r>
              <a:rPr lang="en-AU" sz="2200" i="1" dirty="0"/>
              <a:t>p</a:t>
            </a:r>
            <a:r>
              <a:rPr lang="en-AU" sz="2200" dirty="0"/>
              <a:t>) to compute the likelihoods and compute the bound. </a:t>
            </a:r>
          </a:p>
          <a:p>
            <a:pPr marL="342900" indent="-342900">
              <a:spcAft>
                <a:spcPts val="800"/>
              </a:spcAft>
              <a:buFontTx/>
              <a:buChar char="-"/>
            </a:pPr>
            <a:r>
              <a:rPr lang="en-AU" sz="2200" dirty="0"/>
              <a:t>This is a limitation in many experiments in which the difficulty of the trials (e.g. coherence or </a:t>
            </a:r>
            <a:r>
              <a:rPr lang="en-AU" sz="2200" i="1" dirty="0"/>
              <a:t>p </a:t>
            </a:r>
            <a:r>
              <a:rPr lang="en-AU" sz="2200" dirty="0"/>
              <a:t>in this game) is changed from trial to trial. </a:t>
            </a:r>
          </a:p>
        </p:txBody>
      </p:sp>
    </p:spTree>
    <p:extLst>
      <p:ext uri="{BB962C8B-B14F-4D97-AF65-F5344CB8AC3E}">
        <p14:creationId xmlns:p14="http://schemas.microsoft.com/office/powerpoint/2010/main" val="330354253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Bletchley_Park_Naval_Enigma_IMG_3604.jpg" descr="Bletchley_Park_Naval_Enigma_IMG_3604.jpg"/>
          <p:cNvPicPr>
            <a:picLocks noChangeAspect="1"/>
          </p:cNvPicPr>
          <p:nvPr/>
        </p:nvPicPr>
        <p:blipFill>
          <a:blip r:embed="rId3"/>
          <a:stretch>
            <a:fillRect/>
          </a:stretch>
        </p:blipFill>
        <p:spPr>
          <a:xfrm>
            <a:off x="1825124" y="1363899"/>
            <a:ext cx="3606564" cy="4806873"/>
          </a:xfrm>
          <a:prstGeom prst="rect">
            <a:avLst/>
          </a:prstGeom>
          <a:ln w="12700">
            <a:miter lim="400000"/>
          </a:ln>
        </p:spPr>
      </p:pic>
      <p:pic>
        <p:nvPicPr>
          <p:cNvPr id="3" name="Alan_Turing_photo.jpg" descr="Alan_Turing_photo.jpg">
            <a:extLst>
              <a:ext uri="{FF2B5EF4-FFF2-40B4-BE49-F238E27FC236}">
                <a16:creationId xmlns:a16="http://schemas.microsoft.com/office/drawing/2014/main" id="{C502D31D-BFE0-CB4C-9D8D-38C9F0C9E3B3}"/>
              </a:ext>
            </a:extLst>
          </p:cNvPr>
          <p:cNvPicPr>
            <a:picLocks noChangeAspect="1"/>
          </p:cNvPicPr>
          <p:nvPr/>
        </p:nvPicPr>
        <p:blipFill>
          <a:blip r:embed="rId4"/>
          <a:stretch>
            <a:fillRect/>
          </a:stretch>
        </p:blipFill>
        <p:spPr>
          <a:xfrm>
            <a:off x="6523544" y="1363899"/>
            <a:ext cx="3843333" cy="4806873"/>
          </a:xfrm>
          <a:prstGeom prst="rect">
            <a:avLst/>
          </a:prstGeom>
          <a:ln w="12700">
            <a:miter lim="400000"/>
          </a:ln>
        </p:spPr>
      </p:pic>
      <p:sp>
        <p:nvSpPr>
          <p:cNvPr id="5" name="Title 4">
            <a:extLst>
              <a:ext uri="{FF2B5EF4-FFF2-40B4-BE49-F238E27FC236}">
                <a16:creationId xmlns:a16="http://schemas.microsoft.com/office/drawing/2014/main" id="{B9D26274-78C0-A2F8-0401-D0CABCBE906A}"/>
              </a:ext>
            </a:extLst>
          </p:cNvPr>
          <p:cNvSpPr>
            <a:spLocks noGrp="1"/>
          </p:cNvSpPr>
          <p:nvPr>
            <p:ph type="title"/>
          </p:nvPr>
        </p:nvSpPr>
        <p:spPr/>
        <p:txBody>
          <a:bodyPr/>
          <a:lstStyle/>
          <a:p>
            <a:r>
              <a:rPr lang="en-NL" dirty="0"/>
              <a:t>A brief historical detour</a:t>
            </a:r>
          </a:p>
        </p:txBody>
      </p:sp>
    </p:spTree>
    <p:extLst>
      <p:ext uri="{BB962C8B-B14F-4D97-AF65-F5344CB8AC3E}">
        <p14:creationId xmlns:p14="http://schemas.microsoft.com/office/powerpoint/2010/main" val="3132469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1" name="Wald, 1947; Wald &amp; Wolfowitz, 1948"/>
          <p:cNvSpPr txBox="1"/>
          <p:nvPr/>
        </p:nvSpPr>
        <p:spPr>
          <a:xfrm>
            <a:off x="8171464" y="634037"/>
            <a:ext cx="3761287" cy="349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821531">
              <a:lnSpc>
                <a:spcPct val="100000"/>
              </a:lnSpc>
              <a:spcBef>
                <a:spcPts val="0"/>
              </a:spcBef>
              <a:defRPr sz="3800">
                <a:latin typeface="Palatino"/>
                <a:ea typeface="Palatino"/>
                <a:cs typeface="Palatino"/>
                <a:sym typeface="Palatino"/>
              </a:defRPr>
            </a:lvl1pPr>
          </a:lstStyle>
          <a:p>
            <a:r>
              <a:rPr sz="1800" dirty="0">
                <a:solidFill>
                  <a:schemeClr val="tx1">
                    <a:lumMod val="50000"/>
                    <a:lumOff val="50000"/>
                  </a:schemeClr>
                </a:solidFill>
              </a:rPr>
              <a:t>Wald, 1947; Wald &amp; Wolfowitz, 1948</a:t>
            </a:r>
          </a:p>
        </p:txBody>
      </p:sp>
      <p:sp>
        <p:nvSpPr>
          <p:cNvPr id="1462" name="The rate of accumulation depends on the strength of the evidence"/>
          <p:cNvSpPr txBox="1"/>
          <p:nvPr/>
        </p:nvSpPr>
        <p:spPr>
          <a:xfrm>
            <a:off x="1928720" y="3584627"/>
            <a:ext cx="5578323" cy="4033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marL="370416" indent="-370416" defTabSz="821531">
              <a:lnSpc>
                <a:spcPct val="150000"/>
              </a:lnSpc>
              <a:spcBef>
                <a:spcPts val="0"/>
              </a:spcBef>
              <a:buSzPct val="75000"/>
              <a:buChar char="•"/>
              <a:defRPr sz="3000">
                <a:latin typeface="Palatino"/>
                <a:ea typeface="Palatino"/>
                <a:cs typeface="Palatino"/>
                <a:sym typeface="Palatino"/>
              </a:defRPr>
            </a:lvl1pPr>
          </a:lstStyle>
          <a:p>
            <a:pPr marL="0" indent="0">
              <a:buNone/>
            </a:pPr>
            <a:r>
              <a:rPr sz="1600" dirty="0">
                <a:latin typeface="Calibri" panose="020F0502020204030204" pitchFamily="34" charset="0"/>
                <a:cs typeface="Calibri" panose="020F0502020204030204" pitchFamily="34" charset="0"/>
              </a:rPr>
              <a:t>The rate of accumulation depends on the strength of the evidence</a:t>
            </a:r>
          </a:p>
        </p:txBody>
      </p:sp>
      <p:grpSp>
        <p:nvGrpSpPr>
          <p:cNvPr id="1468" name="Group"/>
          <p:cNvGrpSpPr/>
          <p:nvPr/>
        </p:nvGrpSpPr>
        <p:grpSpPr>
          <a:xfrm>
            <a:off x="3870410" y="1147167"/>
            <a:ext cx="5270243" cy="2306978"/>
            <a:chOff x="1014555" y="165804"/>
            <a:chExt cx="10540484" cy="4613954"/>
          </a:xfrm>
        </p:grpSpPr>
        <p:pic>
          <p:nvPicPr>
            <p:cNvPr id="1463" name="Image" descr="Image"/>
            <p:cNvPicPr>
              <a:picLocks noChangeAspect="1"/>
            </p:cNvPicPr>
            <p:nvPr/>
          </p:nvPicPr>
          <p:blipFill>
            <a:blip r:embed="rId2"/>
            <a:srcRect l="11551"/>
            <a:stretch>
              <a:fillRect/>
            </a:stretch>
          </p:blipFill>
          <p:spPr>
            <a:xfrm>
              <a:off x="1014555" y="165804"/>
              <a:ext cx="10335484" cy="4613954"/>
            </a:xfrm>
            <a:prstGeom prst="rect">
              <a:avLst/>
            </a:prstGeom>
            <a:ln w="12700" cap="flat">
              <a:noFill/>
              <a:miter lim="400000"/>
            </a:ln>
            <a:effectLst/>
          </p:spPr>
        </p:pic>
        <p:sp>
          <p:nvSpPr>
            <p:cNvPr id="1465" name="Rectangle"/>
            <p:cNvSpPr/>
            <p:nvPr/>
          </p:nvSpPr>
          <p:spPr>
            <a:xfrm>
              <a:off x="6233688" y="1136163"/>
              <a:ext cx="5321351" cy="2673141"/>
            </a:xfrm>
            <a:prstGeom prst="rect">
              <a:avLst/>
            </a:prstGeom>
            <a:solidFill>
              <a:srgbClr val="FFFFFF"/>
            </a:solidFill>
            <a:ln w="12700" cap="flat">
              <a:noFill/>
              <a:miter lim="400000"/>
            </a:ln>
            <a:effectLst/>
          </p:spPr>
          <p:txBody>
            <a:bodyPr wrap="square" lIns="35719" tIns="35719" rIns="35719" bIns="35719" numCol="1" anchor="ctr">
              <a:noAutofit/>
            </a:bodyPr>
            <a:lstStyle/>
            <a:p>
              <a:pPr algn="ctr" defTabSz="410766">
                <a:defRPr sz="3200">
                  <a:solidFill>
                    <a:srgbClr val="FFFFFF"/>
                  </a:solidFill>
                  <a:latin typeface="Helvetica Light"/>
                  <a:ea typeface="Helvetica Light"/>
                  <a:cs typeface="Helvetica Light"/>
                  <a:sym typeface="Helvetica Light"/>
                </a:defRPr>
              </a:pPr>
              <a:endParaRPr sz="1600"/>
            </a:p>
          </p:txBody>
        </p:sp>
      </p:grpSp>
      <p:sp>
        <p:nvSpPr>
          <p:cNvPr id="1469" name="The thresholds depend on the error rate we want to achieve. By definition, the probability…"/>
          <p:cNvSpPr txBox="1"/>
          <p:nvPr/>
        </p:nvSpPr>
        <p:spPr>
          <a:xfrm>
            <a:off x="1928720" y="4115127"/>
            <a:ext cx="9543831" cy="649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defTabSz="410766">
              <a:buSzPct val="75000"/>
              <a:defRPr sz="3000">
                <a:latin typeface="Palatino"/>
                <a:ea typeface="Palatino"/>
                <a:cs typeface="Palatino"/>
                <a:sym typeface="Palatino"/>
              </a:defRPr>
            </a:pPr>
            <a:r>
              <a:rPr lang="en-AU" sz="1600">
                <a:latin typeface="Calibri" panose="020F0502020204030204" pitchFamily="34" charset="0"/>
                <a:cs typeface="Calibri" panose="020F0502020204030204" pitchFamily="34" charset="0"/>
              </a:rPr>
              <a:t>The thresholds depend on the error rate we want to achieve. Upon hiting the bound, by definition, the probability</a:t>
            </a:r>
          </a:p>
          <a:p>
            <a:pPr defTabSz="410766">
              <a:lnSpc>
                <a:spcPct val="150000"/>
              </a:lnSpc>
              <a:defRPr sz="3000">
                <a:latin typeface="Palatino"/>
                <a:ea typeface="Palatino"/>
                <a:cs typeface="Palatino"/>
                <a:sym typeface="Palatino"/>
              </a:defRPr>
            </a:pPr>
            <a:r>
              <a:rPr lang="en-AU" sz="1600">
                <a:latin typeface="Calibri" panose="020F0502020204030204" pitchFamily="34" charset="0"/>
                <a:cs typeface="Calibri" panose="020F0502020204030204" pitchFamily="34" charset="0"/>
              </a:rPr>
              <a:t>    of a correct choice is the same regardless of the evidence strength.</a:t>
            </a:r>
          </a:p>
        </p:txBody>
      </p:sp>
      <p:grpSp>
        <p:nvGrpSpPr>
          <p:cNvPr id="1475" name="Group"/>
          <p:cNvGrpSpPr/>
          <p:nvPr/>
        </p:nvGrpSpPr>
        <p:grpSpPr>
          <a:xfrm>
            <a:off x="1928720" y="5193558"/>
            <a:ext cx="5324794" cy="845199"/>
            <a:chOff x="0" y="579437"/>
            <a:chExt cx="10649584" cy="1690396"/>
          </a:xfrm>
        </p:grpSpPr>
        <p:sp>
          <p:nvSpPr>
            <p:cNvPr id="1470" name="For given evidence strength, better decisions require more time"/>
            <p:cNvSpPr/>
            <p:nvPr/>
          </p:nvSpPr>
          <p:spPr>
            <a:xfrm>
              <a:off x="0" y="579437"/>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marL="370416" indent="-370416" defTabSz="821531">
                <a:lnSpc>
                  <a:spcPct val="100000"/>
                </a:lnSpc>
                <a:spcBef>
                  <a:spcPts val="0"/>
                </a:spcBef>
                <a:buSzPct val="75000"/>
                <a:buChar char="•"/>
                <a:defRPr sz="3000">
                  <a:latin typeface="Palatino"/>
                  <a:ea typeface="Palatino"/>
                  <a:cs typeface="Palatino"/>
                  <a:sym typeface="Palatino"/>
                </a:defRPr>
              </a:lvl1pPr>
            </a:lstStyle>
            <a:p>
              <a:pPr marL="0" indent="0">
                <a:buNone/>
              </a:pPr>
              <a:r>
                <a:rPr sz="1600" dirty="0">
                  <a:latin typeface="Calibri" panose="020F0502020204030204" pitchFamily="34" charset="0"/>
                  <a:cs typeface="Calibri" panose="020F0502020204030204" pitchFamily="34" charset="0"/>
                </a:rPr>
                <a:t>For given evidence strength, better decisions require more time</a:t>
              </a:r>
              <a:endParaRPr lang="es-ES" sz="1600" dirty="0">
                <a:latin typeface="Calibri" panose="020F0502020204030204" pitchFamily="34" charset="0"/>
                <a:cs typeface="Calibri" panose="020F0502020204030204" pitchFamily="34" charset="0"/>
              </a:endParaRPr>
            </a:p>
            <a:p>
              <a:pPr marL="0" indent="0">
                <a:buNone/>
              </a:pPr>
              <a:endParaRPr sz="1600" dirty="0">
                <a:latin typeface="Calibri" panose="020F0502020204030204" pitchFamily="34" charset="0"/>
                <a:cs typeface="Calibri" panose="020F0502020204030204" pitchFamily="34" charset="0"/>
              </a:endParaRPr>
            </a:p>
          </p:txBody>
        </p:sp>
        <p:grpSp>
          <p:nvGrpSpPr>
            <p:cNvPr id="1474" name="Group"/>
            <p:cNvGrpSpPr/>
            <p:nvPr/>
          </p:nvGrpSpPr>
          <p:grpSpPr>
            <a:xfrm>
              <a:off x="4020964" y="751993"/>
              <a:ext cx="6628620" cy="1517840"/>
              <a:chOff x="0" y="77600"/>
              <a:chExt cx="6628618" cy="1517838"/>
            </a:xfrm>
          </p:grpSpPr>
          <p:sp>
            <p:nvSpPr>
              <p:cNvPr id="1471" name="Rectangle"/>
              <p:cNvSpPr/>
              <p:nvPr/>
            </p:nvSpPr>
            <p:spPr>
              <a:xfrm>
                <a:off x="2852" y="77600"/>
                <a:ext cx="6625766" cy="827312"/>
              </a:xfrm>
              <a:prstGeom prst="rect">
                <a:avLst/>
              </a:prstGeom>
              <a:noFill/>
              <a:ln w="19050" cap="flat">
                <a:solidFill>
                  <a:srgbClr val="FF2600"/>
                </a:solidFill>
                <a:prstDash val="solid"/>
                <a:miter lim="400000"/>
              </a:ln>
              <a:effectLst/>
            </p:spPr>
            <p:txBody>
              <a:bodyPr wrap="square" lIns="35719" tIns="35719" rIns="35719" bIns="35719" numCol="1" anchor="ctr">
                <a:noAutofit/>
              </a:bodyPr>
              <a:lstStyle/>
              <a:p>
                <a:pPr algn="ctr" defTabSz="410766">
                  <a:defRPr sz="3000">
                    <a:solidFill>
                      <a:srgbClr val="FFFFFF"/>
                    </a:solidFill>
                    <a:latin typeface="Helvetica Neue Medium"/>
                    <a:ea typeface="Helvetica Neue Medium"/>
                    <a:cs typeface="Helvetica Neue Medium"/>
                    <a:sym typeface="Helvetica Neue Medium"/>
                  </a:defRPr>
                </a:pPr>
                <a:endParaRPr sz="1600">
                  <a:latin typeface="Calibri" panose="020F0502020204030204" pitchFamily="34" charset="0"/>
                  <a:cs typeface="Calibri" panose="020F0502020204030204" pitchFamily="34" charset="0"/>
                </a:endParaRPr>
              </a:p>
            </p:txBody>
          </p:sp>
          <p:sp>
            <p:nvSpPr>
              <p:cNvPr id="1472" name="Speed-Accuracy Trade-Off (SAT) !!"/>
              <p:cNvSpPr/>
              <p:nvPr/>
            </p:nvSpPr>
            <p:spPr>
              <a:xfrm>
                <a:off x="588363" y="325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defTabSz="821531">
                  <a:lnSpc>
                    <a:spcPct val="120000"/>
                  </a:lnSpc>
                  <a:spcBef>
                    <a:spcPts val="0"/>
                  </a:spcBef>
                  <a:defRPr sz="3000">
                    <a:latin typeface="Palatino"/>
                    <a:ea typeface="Palatino"/>
                    <a:cs typeface="Palatino"/>
                    <a:sym typeface="Palatino"/>
                  </a:defRPr>
                </a:lvl1pPr>
              </a:lstStyle>
              <a:p>
                <a:r>
                  <a:rPr sz="1600" dirty="0">
                    <a:latin typeface="Calibri" panose="020F0502020204030204" pitchFamily="34" charset="0"/>
                    <a:cs typeface="Calibri" panose="020F0502020204030204" pitchFamily="34" charset="0"/>
                  </a:rPr>
                  <a:t>Speed-Accuracy Trade-Off (SAT) !!</a:t>
                </a:r>
              </a:p>
            </p:txBody>
          </p:sp>
          <p:sp>
            <p:nvSpPr>
              <p:cNvPr id="1473" name="Line"/>
              <p:cNvSpPr/>
              <p:nvPr/>
            </p:nvSpPr>
            <p:spPr>
              <a:xfrm>
                <a:off x="0" y="361156"/>
                <a:ext cx="533873" cy="1"/>
              </a:xfrm>
              <a:prstGeom prst="line">
                <a:avLst/>
              </a:prstGeom>
              <a:noFill/>
              <a:ln w="50800" cap="flat">
                <a:solidFill>
                  <a:srgbClr val="000000"/>
                </a:solidFill>
                <a:prstDash val="solid"/>
                <a:miter lim="400000"/>
                <a:tailEnd type="stealth" w="med" len="med"/>
              </a:ln>
              <a:effectLst/>
            </p:spPr>
            <p:txBody>
              <a:bodyPr wrap="square" lIns="35719" tIns="35719" rIns="35719" bIns="35719" numCol="1" anchor="ctr">
                <a:noAutofit/>
              </a:bodyPr>
              <a:lstStyle/>
              <a:p>
                <a:pPr algn="ctr" defTabSz="410766">
                  <a:defRPr sz="3200">
                    <a:latin typeface="Helvetica Light"/>
                    <a:ea typeface="Helvetica Light"/>
                    <a:cs typeface="Helvetica Light"/>
                    <a:sym typeface="Helvetica Light"/>
                  </a:defRPr>
                </a:pPr>
                <a:endParaRPr>
                  <a:latin typeface="Calibri" panose="020F0502020204030204" pitchFamily="34" charset="0"/>
                  <a:cs typeface="Calibri" panose="020F0502020204030204" pitchFamily="34" charset="0"/>
                </a:endParaRPr>
              </a:p>
            </p:txBody>
          </p:sp>
        </p:grpSp>
      </p:grpSp>
      <p:sp>
        <p:nvSpPr>
          <p:cNvPr id="1476" name="For a given accuracy, lower evidence strength also takes more time"/>
          <p:cNvSpPr txBox="1"/>
          <p:nvPr/>
        </p:nvSpPr>
        <p:spPr>
          <a:xfrm>
            <a:off x="1917569" y="6088794"/>
            <a:ext cx="5622629"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marL="370416" indent="-370416" defTabSz="821531">
              <a:lnSpc>
                <a:spcPct val="100000"/>
              </a:lnSpc>
              <a:spcBef>
                <a:spcPts val="0"/>
              </a:spcBef>
              <a:buSzPct val="75000"/>
              <a:buChar char="•"/>
              <a:defRPr sz="3000">
                <a:latin typeface="Palatino"/>
                <a:ea typeface="Palatino"/>
                <a:cs typeface="Palatino"/>
                <a:sym typeface="Palatino"/>
              </a:defRPr>
            </a:lvl1pPr>
          </a:lstStyle>
          <a:p>
            <a:pPr marL="0" indent="0">
              <a:buNone/>
            </a:pPr>
            <a:r>
              <a:rPr sz="1600" dirty="0">
                <a:latin typeface="Calibri" panose="020F0502020204030204" pitchFamily="34" charset="0"/>
                <a:cs typeface="Calibri" panose="020F0502020204030204" pitchFamily="34" charset="0"/>
              </a:rPr>
              <a:t>For a given accuracy, lower evidence strength also takes more time</a:t>
            </a:r>
          </a:p>
        </p:txBody>
      </p:sp>
      <p:sp>
        <p:nvSpPr>
          <p:cNvPr id="1477" name="Choose H1"/>
          <p:cNvSpPr txBox="1"/>
          <p:nvPr/>
        </p:nvSpPr>
        <p:spPr>
          <a:xfrm>
            <a:off x="6895318" y="3181219"/>
            <a:ext cx="1078821" cy="31835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defTabSz="410766">
              <a:defRPr sz="2200">
                <a:latin typeface="Palatino"/>
                <a:ea typeface="Palatino"/>
                <a:cs typeface="Palatino"/>
                <a:sym typeface="Palatino"/>
              </a:defRPr>
            </a:pPr>
            <a:r>
              <a:rPr sz="1600" dirty="0"/>
              <a:t>Choose </a:t>
            </a:r>
            <a:r>
              <a:rPr sz="1600" i="1" dirty="0"/>
              <a:t>H</a:t>
            </a:r>
            <a:r>
              <a:rPr sz="1600" i="1" baseline="-5999" dirty="0"/>
              <a:t>1</a:t>
            </a:r>
            <a:r>
              <a:rPr sz="1600" dirty="0"/>
              <a:t> </a:t>
            </a:r>
          </a:p>
        </p:txBody>
      </p:sp>
      <p:sp>
        <p:nvSpPr>
          <p:cNvPr id="1483" name="Sequential Probability Ratio Test (SPRT)"/>
          <p:cNvSpPr txBox="1"/>
          <p:nvPr/>
        </p:nvSpPr>
        <p:spPr>
          <a:xfrm>
            <a:off x="2253227" y="106126"/>
            <a:ext cx="7404271"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a:lnSpc>
                <a:spcPct val="100000"/>
              </a:lnSpc>
              <a:spcBef>
                <a:spcPts val="0"/>
              </a:spcBef>
              <a:defRPr sz="4400" b="1">
                <a:latin typeface="Lucida Grande"/>
                <a:ea typeface="Lucida Grande"/>
                <a:cs typeface="Lucida Grande"/>
                <a:sym typeface="Lucida Grande"/>
              </a:defRPr>
            </a:lvl1pPr>
          </a:lstStyle>
          <a:p>
            <a:r>
              <a:rPr sz="2800" dirty="0"/>
              <a:t>Sequential Probability Ratio Test (SPRT)</a:t>
            </a:r>
          </a:p>
        </p:txBody>
      </p:sp>
      <p:sp>
        <p:nvSpPr>
          <p:cNvPr id="27" name="Choose H1">
            <a:extLst>
              <a:ext uri="{FF2B5EF4-FFF2-40B4-BE49-F238E27FC236}">
                <a16:creationId xmlns:a16="http://schemas.microsoft.com/office/drawing/2014/main" id="{73662066-A5DE-754D-8827-228D0CCDE4D1}"/>
              </a:ext>
            </a:extLst>
          </p:cNvPr>
          <p:cNvSpPr txBox="1"/>
          <p:nvPr/>
        </p:nvSpPr>
        <p:spPr>
          <a:xfrm>
            <a:off x="6895318" y="980728"/>
            <a:ext cx="1078821" cy="31835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defTabSz="410766">
              <a:defRPr sz="2200">
                <a:latin typeface="Palatino"/>
                <a:ea typeface="Palatino"/>
                <a:cs typeface="Palatino"/>
                <a:sym typeface="Palatino"/>
              </a:defRPr>
            </a:pPr>
            <a:r>
              <a:rPr sz="1600" dirty="0"/>
              <a:t>Choose </a:t>
            </a:r>
            <a:r>
              <a:rPr sz="1600" i="1" dirty="0"/>
              <a:t>H</a:t>
            </a:r>
            <a:r>
              <a:rPr lang="es-ES" sz="1600" i="1" baseline="-5999" dirty="0"/>
              <a:t>0</a:t>
            </a:r>
            <a:r>
              <a:rPr sz="1600" dirty="0"/>
              <a:t> </a:t>
            </a:r>
          </a:p>
        </p:txBody>
      </p:sp>
      <p:sp>
        <p:nvSpPr>
          <p:cNvPr id="3" name="Rectangle 2">
            <a:extLst>
              <a:ext uri="{FF2B5EF4-FFF2-40B4-BE49-F238E27FC236}">
                <a16:creationId xmlns:a16="http://schemas.microsoft.com/office/drawing/2014/main" id="{A7ABC4E0-C727-B24F-A00A-25BC94E7821B}"/>
              </a:ext>
            </a:extLst>
          </p:cNvPr>
          <p:cNvSpPr/>
          <p:nvPr/>
        </p:nvSpPr>
        <p:spPr>
          <a:xfrm>
            <a:off x="4288971" y="2543537"/>
            <a:ext cx="3037114" cy="523220"/>
          </a:xfrm>
          <a:prstGeom prst="rect">
            <a:avLst/>
          </a:prstGeom>
          <a:solidFill>
            <a:schemeClr val="bg1"/>
          </a:solidFill>
        </p:spPr>
        <p:txBody>
          <a:bodyPr wrap="square">
            <a:spAutoFit/>
          </a:bodyPr>
          <a:lstStyle/>
          <a:p>
            <a:pPr algn="ctr" defTabSz="410766">
              <a:defRPr sz="2200">
                <a:latin typeface="Palatino"/>
                <a:ea typeface="Palatino"/>
                <a:cs typeface="Palatino"/>
                <a:sym typeface="Palatino"/>
              </a:defRPr>
            </a:pPr>
            <a:r>
              <a:rPr lang="es-ES" sz="1400" dirty="0"/>
              <a:t>Mean </a:t>
            </a:r>
            <a:r>
              <a:rPr lang="es-ES" sz="1400" dirty="0" err="1"/>
              <a:t>drift</a:t>
            </a:r>
            <a:r>
              <a:rPr lang="es-ES" sz="1400" dirty="0"/>
              <a:t> </a:t>
            </a:r>
            <a:r>
              <a:rPr lang="es-ES" sz="1400" dirty="0" err="1"/>
              <a:t>rate</a:t>
            </a:r>
            <a:r>
              <a:rPr lang="es-ES" sz="1400" dirty="0"/>
              <a:t>  = mean of </a:t>
            </a:r>
            <a:r>
              <a:rPr lang="es-ES" sz="1400" i="1" dirty="0" err="1"/>
              <a:t>LR</a:t>
            </a:r>
            <a:r>
              <a:rPr lang="es-ES" sz="1400" i="1" baseline="-5999" dirty="0" err="1"/>
              <a:t>i</a:t>
            </a:r>
            <a:r>
              <a:rPr lang="es-ES" sz="1400" i="1" baseline="-5999" dirty="0"/>
              <a:t> </a:t>
            </a:r>
          </a:p>
          <a:p>
            <a:pPr algn="ctr" defTabSz="410766">
              <a:defRPr sz="2200">
                <a:latin typeface="Palatino"/>
                <a:ea typeface="Palatino"/>
                <a:cs typeface="Palatino"/>
                <a:sym typeface="Palatino"/>
              </a:defRPr>
            </a:pPr>
            <a:r>
              <a:rPr lang="es-ES" sz="1400" dirty="0"/>
              <a:t>(</a:t>
            </a:r>
            <a:r>
              <a:rPr lang="es-ES" sz="1400" dirty="0" err="1"/>
              <a:t>which</a:t>
            </a:r>
            <a:r>
              <a:rPr lang="es-ES" sz="1400" dirty="0"/>
              <a:t> </a:t>
            </a:r>
            <a:r>
              <a:rPr lang="es-ES" sz="1400" dirty="0" err="1"/>
              <a:t>reflects</a:t>
            </a:r>
            <a:r>
              <a:rPr lang="es-ES" sz="1400" dirty="0"/>
              <a:t> </a:t>
            </a:r>
            <a:r>
              <a:rPr lang="es-ES" sz="1400" dirty="0" err="1"/>
              <a:t>strength</a:t>
            </a:r>
            <a:r>
              <a:rPr lang="es-ES" sz="1400" dirty="0"/>
              <a:t> of </a:t>
            </a:r>
            <a:r>
              <a:rPr lang="es-ES" sz="1400" dirty="0" err="1"/>
              <a:t>evidence</a:t>
            </a:r>
            <a:endParaRPr lang="es-ES" sz="1400" dirty="0"/>
          </a:p>
        </p:txBody>
      </p:sp>
      <p:sp>
        <p:nvSpPr>
          <p:cNvPr id="29" name="Rectangle 28">
            <a:extLst>
              <a:ext uri="{FF2B5EF4-FFF2-40B4-BE49-F238E27FC236}">
                <a16:creationId xmlns:a16="http://schemas.microsoft.com/office/drawing/2014/main" id="{4033CCBB-6051-2B40-8BAB-33F6494970A8}"/>
              </a:ext>
            </a:extLst>
          </p:cNvPr>
          <p:cNvSpPr/>
          <p:nvPr/>
        </p:nvSpPr>
        <p:spPr>
          <a:xfrm rot="16200000">
            <a:off x="2484544" y="2037556"/>
            <a:ext cx="2072853" cy="523220"/>
          </a:xfrm>
          <a:prstGeom prst="rect">
            <a:avLst/>
          </a:prstGeom>
          <a:solidFill>
            <a:schemeClr val="bg1"/>
          </a:solidFill>
        </p:spPr>
        <p:txBody>
          <a:bodyPr wrap="square">
            <a:spAutoFit/>
          </a:bodyPr>
          <a:lstStyle/>
          <a:p>
            <a:pPr algn="ctr" defTabSz="410766">
              <a:defRPr sz="2200">
                <a:latin typeface="Palatino"/>
                <a:ea typeface="Palatino"/>
                <a:cs typeface="Palatino"/>
                <a:sym typeface="Palatino"/>
              </a:defRPr>
            </a:pPr>
            <a:r>
              <a:rPr lang="es-ES" sz="1400" dirty="0" err="1"/>
              <a:t>Accumulated</a:t>
            </a:r>
            <a:r>
              <a:rPr lang="es-ES" sz="1400" dirty="0"/>
              <a:t> </a:t>
            </a:r>
            <a:r>
              <a:rPr lang="es-ES" sz="1400" dirty="0" err="1"/>
              <a:t>evidence</a:t>
            </a:r>
            <a:r>
              <a:rPr lang="es-ES" sz="1400" dirty="0"/>
              <a:t> </a:t>
            </a:r>
            <a:r>
              <a:rPr lang="es-ES" sz="1400" dirty="0" err="1"/>
              <a:t>for</a:t>
            </a:r>
            <a:r>
              <a:rPr lang="es-ES" sz="1400" dirty="0"/>
              <a:t> H0 </a:t>
            </a:r>
            <a:r>
              <a:rPr lang="es-ES" sz="1400" dirty="0" err="1"/>
              <a:t>over</a:t>
            </a:r>
            <a:r>
              <a:rPr lang="es-ES" sz="1400" dirty="0"/>
              <a:t> H1</a:t>
            </a:r>
          </a:p>
        </p:txBody>
      </p:sp>
    </p:spTree>
    <p:extLst>
      <p:ext uri="{BB962C8B-B14F-4D97-AF65-F5344CB8AC3E}">
        <p14:creationId xmlns:p14="http://schemas.microsoft.com/office/powerpoint/2010/main" val="407293758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4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2" grpId="0" animBg="1" advAuto="0"/>
      <p:bldP spid="1469" grpId="0" animBg="1" advAuto="0"/>
      <p:bldP spid="1475" grpId="0" animBg="1" advAuto="0"/>
      <p:bldP spid="1476"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E10D65-5EA7-B34D-9C62-5A14A8232EE2}"/>
              </a:ext>
            </a:extLst>
          </p:cNvPr>
          <p:cNvSpPr>
            <a:spLocks noGrp="1"/>
          </p:cNvSpPr>
          <p:nvPr>
            <p:ph idx="1"/>
          </p:nvPr>
        </p:nvSpPr>
        <p:spPr>
          <a:xfrm>
            <a:off x="838200" y="1825625"/>
            <a:ext cx="10515600" cy="4544695"/>
          </a:xfrm>
        </p:spPr>
        <p:txBody>
          <a:bodyPr/>
          <a:lstStyle/>
          <a:p>
            <a:pPr>
              <a:lnSpc>
                <a:spcPct val="150000"/>
              </a:lnSpc>
            </a:pPr>
            <a:r>
              <a:rPr lang="en-AU" sz="3200" dirty="0">
                <a:solidFill>
                  <a:schemeClr val="bg2">
                    <a:lumMod val="75000"/>
                  </a:schemeClr>
                </a:solidFill>
              </a:rPr>
              <a:t>Signal Detection Theory</a:t>
            </a:r>
          </a:p>
          <a:p>
            <a:pPr>
              <a:lnSpc>
                <a:spcPct val="150000"/>
              </a:lnSpc>
            </a:pPr>
            <a:r>
              <a:rPr lang="en-AU" sz="3200" dirty="0">
                <a:solidFill>
                  <a:schemeClr val="bg2">
                    <a:lumMod val="75000"/>
                  </a:schemeClr>
                </a:solidFill>
              </a:rPr>
              <a:t>Sequential Probability Ratio Test (SPRT)</a:t>
            </a:r>
          </a:p>
          <a:p>
            <a:pPr>
              <a:lnSpc>
                <a:spcPct val="150000"/>
              </a:lnSpc>
            </a:pPr>
            <a:r>
              <a:rPr lang="en-AU" sz="3200" dirty="0"/>
              <a:t>Drift Diffusion Model (DDM)</a:t>
            </a:r>
          </a:p>
          <a:p>
            <a:pPr>
              <a:lnSpc>
                <a:spcPct val="150000"/>
              </a:lnSpc>
            </a:pPr>
            <a:r>
              <a:rPr lang="en-AU" sz="3200" dirty="0">
                <a:solidFill>
                  <a:schemeClr val="bg2">
                    <a:lumMod val="75000"/>
                  </a:schemeClr>
                </a:solidFill>
              </a:rPr>
              <a:t>Applications and extensions of the DDM</a:t>
            </a:r>
            <a:r>
              <a:rPr lang="en-AU" dirty="0">
                <a:solidFill>
                  <a:schemeClr val="bg2">
                    <a:lumMod val="75000"/>
                  </a:schemeClr>
                </a:solidFill>
              </a:rPr>
              <a:t>.</a:t>
            </a:r>
          </a:p>
        </p:txBody>
      </p:sp>
      <p:sp>
        <p:nvSpPr>
          <p:cNvPr id="4" name="TextBox 3">
            <a:extLst>
              <a:ext uri="{FF2B5EF4-FFF2-40B4-BE49-F238E27FC236}">
                <a16:creationId xmlns:a16="http://schemas.microsoft.com/office/drawing/2014/main" id="{F9613181-FEE9-0C4C-A665-0C7085EFE29C}"/>
              </a:ext>
            </a:extLst>
          </p:cNvPr>
          <p:cNvSpPr txBox="1"/>
          <p:nvPr/>
        </p:nvSpPr>
        <p:spPr>
          <a:xfrm>
            <a:off x="776614" y="463463"/>
            <a:ext cx="6864263" cy="923330"/>
          </a:xfrm>
          <a:prstGeom prst="rect">
            <a:avLst/>
          </a:prstGeom>
          <a:noFill/>
        </p:spPr>
        <p:txBody>
          <a:bodyPr wrap="square" rtlCol="0">
            <a:spAutoFit/>
          </a:bodyPr>
          <a:lstStyle/>
          <a:p>
            <a:r>
              <a:rPr lang="es-ES" sz="5400" dirty="0" err="1"/>
              <a:t>Outline</a:t>
            </a:r>
            <a:endParaRPr lang="es-ES" sz="5400" dirty="0"/>
          </a:p>
        </p:txBody>
      </p:sp>
    </p:spTree>
    <p:extLst>
      <p:ext uri="{BB962C8B-B14F-4D97-AF65-F5344CB8AC3E}">
        <p14:creationId xmlns:p14="http://schemas.microsoft.com/office/powerpoint/2010/main" val="4202365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8BC0A6-C49A-12B2-BEF8-237BE1F529A7}"/>
              </a:ext>
            </a:extLst>
          </p:cNvPr>
          <p:cNvSpPr>
            <a:spLocks noGrp="1"/>
          </p:cNvSpPr>
          <p:nvPr>
            <p:ph type="title"/>
          </p:nvPr>
        </p:nvSpPr>
        <p:spPr>
          <a:xfrm>
            <a:off x="838200" y="-80923"/>
            <a:ext cx="10515600" cy="1325563"/>
          </a:xfrm>
        </p:spPr>
        <p:txBody>
          <a:bodyPr/>
          <a:lstStyle/>
          <a:p>
            <a:r>
              <a:rPr lang="en-NL" dirty="0"/>
              <a:t>Sequential </a:t>
            </a:r>
            <a:r>
              <a:rPr lang="en-NL"/>
              <a:t>sampling models</a:t>
            </a:r>
            <a:r>
              <a:rPr lang="es-ES" dirty="0"/>
              <a:t> (SSM)</a:t>
            </a:r>
            <a:endParaRPr lang="en-NL" dirty="0"/>
          </a:p>
        </p:txBody>
      </p:sp>
      <p:sp>
        <p:nvSpPr>
          <p:cNvPr id="16" name="Content Placeholder 15">
            <a:extLst>
              <a:ext uri="{FF2B5EF4-FFF2-40B4-BE49-F238E27FC236}">
                <a16:creationId xmlns:a16="http://schemas.microsoft.com/office/drawing/2014/main" id="{8E76801E-BE34-D79F-88B6-0DFCFC2885CF}"/>
              </a:ext>
            </a:extLst>
          </p:cNvPr>
          <p:cNvSpPr>
            <a:spLocks noGrp="1"/>
          </p:cNvSpPr>
          <p:nvPr>
            <p:ph idx="1"/>
          </p:nvPr>
        </p:nvSpPr>
        <p:spPr>
          <a:xfrm>
            <a:off x="622694" y="1408951"/>
            <a:ext cx="10946611" cy="4933472"/>
          </a:xfrm>
        </p:spPr>
        <p:txBody>
          <a:bodyPr>
            <a:normAutofit/>
          </a:bodyPr>
          <a:lstStyle/>
          <a:p>
            <a:r>
              <a:rPr lang="en-GB" sz="3200" dirty="0"/>
              <a:t>SSMs posit that the brain makes decisions by sampling noisy evidence over time, up to a threshold.</a:t>
            </a:r>
          </a:p>
          <a:p>
            <a:r>
              <a:rPr lang="en-GB" sz="3200" dirty="0"/>
              <a:t>Multiple model variants:</a:t>
            </a:r>
          </a:p>
          <a:p>
            <a:pPr lvl="1"/>
            <a:r>
              <a:rPr lang="en-GB" sz="2800" dirty="0"/>
              <a:t>relative vs absolute evidence accumulation</a:t>
            </a:r>
          </a:p>
          <a:p>
            <a:pPr lvl="1"/>
            <a:r>
              <a:rPr lang="en-GB" sz="2800" dirty="0"/>
              <a:t>Discrete vs continuous time</a:t>
            </a:r>
          </a:p>
          <a:p>
            <a:pPr lvl="1"/>
            <a:r>
              <a:rPr lang="en-GB" sz="2800" dirty="0"/>
              <a:t>Leak vs perfect accumulation</a:t>
            </a:r>
            <a:endParaRPr lang="en-NL" sz="2800" dirty="0"/>
          </a:p>
        </p:txBody>
      </p:sp>
    </p:spTree>
    <p:extLst>
      <p:ext uri="{BB962C8B-B14F-4D97-AF65-F5344CB8AC3E}">
        <p14:creationId xmlns:p14="http://schemas.microsoft.com/office/powerpoint/2010/main" val="2964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a:extLst>
              <a:ext uri="{FF2B5EF4-FFF2-40B4-BE49-F238E27FC236}">
                <a16:creationId xmlns:a16="http://schemas.microsoft.com/office/drawing/2014/main" id="{9538FB55-A6A2-B24B-BAA9-7CEFB6F28A95}"/>
              </a:ext>
            </a:extLst>
          </p:cNvPr>
          <p:cNvGrpSpPr/>
          <p:nvPr/>
        </p:nvGrpSpPr>
        <p:grpSpPr>
          <a:xfrm>
            <a:off x="-56400" y="0"/>
            <a:ext cx="12304800" cy="5132539"/>
            <a:chOff x="0" y="0"/>
            <a:chExt cx="12304798" cy="5132537"/>
          </a:xfrm>
        </p:grpSpPr>
        <p:pic>
          <p:nvPicPr>
            <p:cNvPr id="5" name="Image" descr="Image">
              <a:extLst>
                <a:ext uri="{FF2B5EF4-FFF2-40B4-BE49-F238E27FC236}">
                  <a16:creationId xmlns:a16="http://schemas.microsoft.com/office/drawing/2014/main" id="{7C9493A3-3E01-F541-A269-C95816D4D1F3}"/>
                </a:ext>
              </a:extLst>
            </p:cNvPr>
            <p:cNvPicPr>
              <a:picLocks noChangeAspect="1"/>
            </p:cNvPicPr>
            <p:nvPr/>
          </p:nvPicPr>
          <p:blipFill>
            <a:blip r:embed="rId2"/>
            <a:stretch>
              <a:fillRect/>
            </a:stretch>
          </p:blipFill>
          <p:spPr>
            <a:xfrm>
              <a:off x="0" y="233874"/>
              <a:ext cx="12304799" cy="4898664"/>
            </a:xfrm>
            <a:prstGeom prst="rect">
              <a:avLst/>
            </a:prstGeom>
            <a:ln w="12700" cap="flat">
              <a:noFill/>
              <a:miter lim="400000"/>
            </a:ln>
            <a:effectLst/>
          </p:spPr>
        </p:pic>
        <p:sp>
          <p:nvSpPr>
            <p:cNvPr id="6" name="Ratcliff et al., TICS, 2016">
              <a:extLst>
                <a:ext uri="{FF2B5EF4-FFF2-40B4-BE49-F238E27FC236}">
                  <a16:creationId xmlns:a16="http://schemas.microsoft.com/office/drawing/2014/main" id="{4BE4CE08-DE56-404B-95CC-4F8C6C2DB7F7}"/>
                </a:ext>
              </a:extLst>
            </p:cNvPr>
            <p:cNvSpPr txBox="1"/>
            <p:nvPr/>
          </p:nvSpPr>
          <p:spPr>
            <a:xfrm>
              <a:off x="10131581" y="0"/>
              <a:ext cx="2016449"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1400" b="0">
                  <a:latin typeface="Palatino"/>
                  <a:ea typeface="Palatino"/>
                  <a:cs typeface="Palatino"/>
                  <a:sym typeface="Palatino"/>
                </a:defRPr>
              </a:lvl1pPr>
            </a:lstStyle>
            <a:p>
              <a:r>
                <a:t>Ratcliff et al., TICS, 2016</a:t>
              </a:r>
            </a:p>
          </p:txBody>
        </p:sp>
      </p:grpSp>
      <p:sp>
        <p:nvSpPr>
          <p:cNvPr id="7" name="Rectangle 6">
            <a:extLst>
              <a:ext uri="{FF2B5EF4-FFF2-40B4-BE49-F238E27FC236}">
                <a16:creationId xmlns:a16="http://schemas.microsoft.com/office/drawing/2014/main" id="{A682DB09-C534-4545-9A47-F9F9080FDE3C}"/>
              </a:ext>
            </a:extLst>
          </p:cNvPr>
          <p:cNvSpPr/>
          <p:nvPr/>
        </p:nvSpPr>
        <p:spPr>
          <a:xfrm>
            <a:off x="1600200" y="5367219"/>
            <a:ext cx="3810000" cy="646331"/>
          </a:xfrm>
          <a:prstGeom prst="rect">
            <a:avLst/>
          </a:prstGeom>
        </p:spPr>
        <p:txBody>
          <a:bodyPr wrap="square">
            <a:spAutoFit/>
          </a:bodyPr>
          <a:lstStyle/>
          <a:p>
            <a:pPr lvl="1"/>
            <a:r>
              <a:rPr lang="en-GB" dirty="0"/>
              <a:t>aka ‘Drift Diffusion Model.</a:t>
            </a:r>
          </a:p>
          <a:p>
            <a:pPr lvl="1"/>
            <a:r>
              <a:rPr lang="en-GB" dirty="0"/>
              <a:t>First introduced by Ratcliff </a:t>
            </a:r>
          </a:p>
        </p:txBody>
      </p:sp>
    </p:spTree>
    <p:extLst>
      <p:ext uri="{BB962C8B-B14F-4D97-AF65-F5344CB8AC3E}">
        <p14:creationId xmlns:p14="http://schemas.microsoft.com/office/powerpoint/2010/main" val="3001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E10D65-5EA7-B34D-9C62-5A14A8232EE2}"/>
              </a:ext>
            </a:extLst>
          </p:cNvPr>
          <p:cNvSpPr>
            <a:spLocks noGrp="1"/>
          </p:cNvSpPr>
          <p:nvPr>
            <p:ph idx="1"/>
          </p:nvPr>
        </p:nvSpPr>
        <p:spPr>
          <a:xfrm>
            <a:off x="838200" y="1825625"/>
            <a:ext cx="10515600" cy="4544695"/>
          </a:xfrm>
        </p:spPr>
        <p:txBody>
          <a:bodyPr/>
          <a:lstStyle/>
          <a:p>
            <a:pPr>
              <a:lnSpc>
                <a:spcPct val="150000"/>
              </a:lnSpc>
            </a:pPr>
            <a:r>
              <a:rPr lang="en-AU" sz="3200" dirty="0"/>
              <a:t>Signal Detection Theory</a:t>
            </a:r>
          </a:p>
          <a:p>
            <a:pPr>
              <a:lnSpc>
                <a:spcPct val="150000"/>
              </a:lnSpc>
            </a:pPr>
            <a:r>
              <a:rPr lang="en-AU" sz="3200" dirty="0"/>
              <a:t>Sequential Probability Ratio Test (SPRT)</a:t>
            </a:r>
          </a:p>
          <a:p>
            <a:pPr>
              <a:lnSpc>
                <a:spcPct val="150000"/>
              </a:lnSpc>
            </a:pPr>
            <a:r>
              <a:rPr lang="en-AU" sz="3200" dirty="0"/>
              <a:t>Drift Diffusion Model (DDM)</a:t>
            </a:r>
          </a:p>
          <a:p>
            <a:pPr>
              <a:lnSpc>
                <a:spcPct val="150000"/>
              </a:lnSpc>
            </a:pPr>
            <a:r>
              <a:rPr lang="en-AU" sz="3200" dirty="0"/>
              <a:t>Applications and extensions of the DDM</a:t>
            </a:r>
            <a:r>
              <a:rPr lang="en-AU" dirty="0"/>
              <a:t>.</a:t>
            </a:r>
          </a:p>
        </p:txBody>
      </p:sp>
      <p:sp>
        <p:nvSpPr>
          <p:cNvPr id="4" name="TextBox 3">
            <a:extLst>
              <a:ext uri="{FF2B5EF4-FFF2-40B4-BE49-F238E27FC236}">
                <a16:creationId xmlns:a16="http://schemas.microsoft.com/office/drawing/2014/main" id="{F9613181-FEE9-0C4C-A665-0C7085EFE29C}"/>
              </a:ext>
            </a:extLst>
          </p:cNvPr>
          <p:cNvSpPr txBox="1"/>
          <p:nvPr/>
        </p:nvSpPr>
        <p:spPr>
          <a:xfrm>
            <a:off x="776614" y="463463"/>
            <a:ext cx="6864263" cy="923330"/>
          </a:xfrm>
          <a:prstGeom prst="rect">
            <a:avLst/>
          </a:prstGeom>
          <a:noFill/>
        </p:spPr>
        <p:txBody>
          <a:bodyPr wrap="square" rtlCol="0">
            <a:spAutoFit/>
          </a:bodyPr>
          <a:lstStyle/>
          <a:p>
            <a:r>
              <a:rPr lang="es-ES" sz="5400" dirty="0" err="1"/>
              <a:t>Outline</a:t>
            </a:r>
            <a:endParaRPr lang="es-ES" sz="5400" dirty="0"/>
          </a:p>
        </p:txBody>
      </p:sp>
    </p:spTree>
    <p:extLst>
      <p:ext uri="{BB962C8B-B14F-4D97-AF65-F5344CB8AC3E}">
        <p14:creationId xmlns:p14="http://schemas.microsoft.com/office/powerpoint/2010/main" val="1326350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ddm-updown-slow.gif" descr="ddm-updown-slow.gif"/>
          <p:cNvPicPr>
            <a:picLocks/>
          </p:cNvPicPr>
          <p:nvPr/>
        </p:nvPicPr>
        <p:blipFill>
          <a:blip r:embed="rId3"/>
          <a:stretch>
            <a:fillRect/>
          </a:stretch>
        </p:blipFill>
        <p:spPr>
          <a:xfrm>
            <a:off x="1670220" y="1057189"/>
            <a:ext cx="6324833" cy="4743624"/>
          </a:xfrm>
          <a:prstGeom prst="rect">
            <a:avLst/>
          </a:prstGeom>
          <a:ln w="12700">
            <a:miter lim="400000"/>
          </a:ln>
        </p:spPr>
      </p:pic>
      <p:sp>
        <p:nvSpPr>
          <p:cNvPr id="4" name="TextBox 3">
            <a:extLst>
              <a:ext uri="{FF2B5EF4-FFF2-40B4-BE49-F238E27FC236}">
                <a16:creationId xmlns:a16="http://schemas.microsoft.com/office/drawing/2014/main" id="{9C49F2DE-1049-0E43-BEDA-3C8D216A0370}"/>
              </a:ext>
            </a:extLst>
          </p:cNvPr>
          <p:cNvSpPr txBox="1"/>
          <p:nvPr/>
        </p:nvSpPr>
        <p:spPr>
          <a:xfrm>
            <a:off x="6266046" y="1039529"/>
            <a:ext cx="2387066" cy="369332"/>
          </a:xfrm>
          <a:prstGeom prst="rect">
            <a:avLst/>
          </a:prstGeom>
          <a:noFill/>
        </p:spPr>
        <p:txBody>
          <a:bodyPr wrap="square" rtlCol="0">
            <a:spAutoFit/>
          </a:bodyPr>
          <a:lstStyle/>
          <a:p>
            <a:r>
              <a:rPr lang="es-ES" dirty="0" err="1">
                <a:solidFill>
                  <a:srgbClr val="00B051"/>
                </a:solidFill>
              </a:rPr>
              <a:t>Dots</a:t>
            </a:r>
            <a:r>
              <a:rPr lang="es-ES" dirty="0">
                <a:solidFill>
                  <a:srgbClr val="00B051"/>
                </a:solidFill>
              </a:rPr>
              <a:t> </a:t>
            </a:r>
            <a:r>
              <a:rPr lang="es-ES" dirty="0" err="1">
                <a:solidFill>
                  <a:srgbClr val="00B051"/>
                </a:solidFill>
              </a:rPr>
              <a:t>move</a:t>
            </a:r>
            <a:r>
              <a:rPr lang="es-ES" dirty="0">
                <a:solidFill>
                  <a:srgbClr val="00B051"/>
                </a:solidFill>
              </a:rPr>
              <a:t> to </a:t>
            </a:r>
            <a:r>
              <a:rPr lang="es-ES" dirty="0" err="1">
                <a:solidFill>
                  <a:srgbClr val="00B051"/>
                </a:solidFill>
              </a:rPr>
              <a:t>the</a:t>
            </a:r>
            <a:r>
              <a:rPr lang="es-ES" dirty="0">
                <a:solidFill>
                  <a:srgbClr val="00B051"/>
                </a:solidFill>
              </a:rPr>
              <a:t> </a:t>
            </a:r>
            <a:r>
              <a:rPr lang="es-ES" dirty="0" err="1">
                <a:solidFill>
                  <a:srgbClr val="00B051"/>
                </a:solidFill>
              </a:rPr>
              <a:t>right</a:t>
            </a:r>
            <a:endParaRPr lang="es-ES" dirty="0">
              <a:solidFill>
                <a:srgbClr val="00B051"/>
              </a:solidFill>
            </a:endParaRPr>
          </a:p>
        </p:txBody>
      </p:sp>
      <p:sp>
        <p:nvSpPr>
          <p:cNvPr id="8" name="TextBox 7">
            <a:extLst>
              <a:ext uri="{FF2B5EF4-FFF2-40B4-BE49-F238E27FC236}">
                <a16:creationId xmlns:a16="http://schemas.microsoft.com/office/drawing/2014/main" id="{C9B31DCD-CE05-3546-8AC6-6A5991EAC56D}"/>
              </a:ext>
            </a:extLst>
          </p:cNvPr>
          <p:cNvSpPr txBox="1"/>
          <p:nvPr/>
        </p:nvSpPr>
        <p:spPr>
          <a:xfrm>
            <a:off x="6528048" y="5286950"/>
            <a:ext cx="2387066" cy="369332"/>
          </a:xfrm>
          <a:prstGeom prst="rect">
            <a:avLst/>
          </a:prstGeom>
          <a:noFill/>
        </p:spPr>
        <p:txBody>
          <a:bodyPr wrap="square" rtlCol="0">
            <a:spAutoFit/>
          </a:bodyPr>
          <a:lstStyle/>
          <a:p>
            <a:r>
              <a:rPr lang="es-ES" dirty="0" err="1">
                <a:solidFill>
                  <a:srgbClr val="E41A1D"/>
                </a:solidFill>
              </a:rPr>
              <a:t>Dots</a:t>
            </a:r>
            <a:r>
              <a:rPr lang="es-ES" dirty="0">
                <a:solidFill>
                  <a:srgbClr val="E41A1D"/>
                </a:solidFill>
              </a:rPr>
              <a:t> </a:t>
            </a:r>
            <a:r>
              <a:rPr lang="es-ES" dirty="0" err="1">
                <a:solidFill>
                  <a:srgbClr val="E41A1D"/>
                </a:solidFill>
              </a:rPr>
              <a:t>move</a:t>
            </a:r>
            <a:r>
              <a:rPr lang="es-ES" dirty="0">
                <a:solidFill>
                  <a:srgbClr val="E41A1D"/>
                </a:solidFill>
              </a:rPr>
              <a:t> to </a:t>
            </a:r>
            <a:r>
              <a:rPr lang="es-ES" dirty="0" err="1">
                <a:solidFill>
                  <a:srgbClr val="E41A1D"/>
                </a:solidFill>
              </a:rPr>
              <a:t>the</a:t>
            </a:r>
            <a:r>
              <a:rPr lang="es-ES" dirty="0">
                <a:solidFill>
                  <a:srgbClr val="E41A1D"/>
                </a:solidFill>
              </a:rPr>
              <a:t> </a:t>
            </a:r>
            <a:r>
              <a:rPr lang="es-ES" dirty="0" err="1">
                <a:solidFill>
                  <a:srgbClr val="E41A1D"/>
                </a:solidFill>
              </a:rPr>
              <a:t>left</a:t>
            </a:r>
            <a:endParaRPr lang="es-ES" dirty="0">
              <a:solidFill>
                <a:srgbClr val="E41A1D"/>
              </a:solidFill>
            </a:endParaRPr>
          </a:p>
        </p:txBody>
      </p:sp>
      <p:pic>
        <p:nvPicPr>
          <p:cNvPr id="9" name="Picture 8">
            <a:extLst>
              <a:ext uri="{FF2B5EF4-FFF2-40B4-BE49-F238E27FC236}">
                <a16:creationId xmlns:a16="http://schemas.microsoft.com/office/drawing/2014/main" id="{968BE5AB-C73F-F549-B0A6-63625D2595CA}"/>
              </a:ext>
            </a:extLst>
          </p:cNvPr>
          <p:cNvPicPr>
            <a:picLocks noChangeAspect="1" noChangeArrowheads="1"/>
          </p:cNvPicPr>
          <p:nvPr/>
        </p:nvPicPr>
        <p:blipFill>
          <a:blip r:embed="rId4" cstate="print"/>
          <a:srcRect t="37795" b="34489"/>
          <a:stretch>
            <a:fillRect/>
          </a:stretch>
        </p:blipFill>
        <p:spPr bwMode="auto">
          <a:xfrm rot="10800000">
            <a:off x="8706247" y="5092136"/>
            <a:ext cx="898141" cy="723998"/>
          </a:xfrm>
          <a:prstGeom prst="rect">
            <a:avLst/>
          </a:prstGeom>
          <a:noFill/>
          <a:ln w="9525" cap="flat">
            <a:noFill/>
            <a:round/>
            <a:headEnd/>
            <a:tailEnd/>
          </a:ln>
          <a:effectLst/>
        </p:spPr>
      </p:pic>
      <p:pic>
        <p:nvPicPr>
          <p:cNvPr id="10" name="Picture 16">
            <a:extLst>
              <a:ext uri="{FF2B5EF4-FFF2-40B4-BE49-F238E27FC236}">
                <a16:creationId xmlns:a16="http://schemas.microsoft.com/office/drawing/2014/main" id="{10BA550C-B20E-1B48-9EF2-35B87FC4682E}"/>
              </a:ext>
            </a:extLst>
          </p:cNvPr>
          <p:cNvPicPr>
            <a:picLocks noChangeAspect="1" noChangeArrowheads="1"/>
          </p:cNvPicPr>
          <p:nvPr/>
        </p:nvPicPr>
        <p:blipFill>
          <a:blip r:embed="rId4" cstate="print"/>
          <a:srcRect t="37795" b="34489"/>
          <a:stretch>
            <a:fillRect/>
          </a:stretch>
        </p:blipFill>
        <p:spPr bwMode="auto">
          <a:xfrm>
            <a:off x="8534617" y="877193"/>
            <a:ext cx="898141" cy="723998"/>
          </a:xfrm>
          <a:prstGeom prst="rect">
            <a:avLst/>
          </a:prstGeom>
          <a:noFill/>
          <a:ln w="9525" cap="flat">
            <a:noFill/>
            <a:round/>
            <a:headEnd/>
            <a:tailEnd/>
          </a:ln>
          <a:effectLst/>
        </p:spPr>
      </p:pic>
    </p:spTree>
    <p:extLst>
      <p:ext uri="{BB962C8B-B14F-4D97-AF65-F5344CB8AC3E}">
        <p14:creationId xmlns:p14="http://schemas.microsoft.com/office/powerpoint/2010/main" val="4235033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E249E5C-1F8F-C6E0-BFAB-392D38AB1048}"/>
              </a:ext>
            </a:extLst>
          </p:cNvPr>
          <p:cNvPicPr>
            <a:picLocks noGrp="1" noChangeAspect="1"/>
          </p:cNvPicPr>
          <p:nvPr>
            <p:ph idx="1"/>
          </p:nvPr>
        </p:nvPicPr>
        <p:blipFill>
          <a:blip r:embed="rId3"/>
          <a:stretch>
            <a:fillRect/>
          </a:stretch>
        </p:blipFill>
        <p:spPr>
          <a:xfrm>
            <a:off x="217555" y="939126"/>
            <a:ext cx="4665689" cy="2978543"/>
          </a:xfr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6B6E04C7-74B6-DD34-2469-413104D4A2AB}"/>
                  </a:ext>
                </a:extLst>
              </p:cNvPr>
              <p:cNvSpPr txBox="1">
                <a:spLocks/>
              </p:cNvSpPr>
              <p:nvPr/>
            </p:nvSpPr>
            <p:spPr>
              <a:xfrm>
                <a:off x="5064051" y="1180044"/>
                <a:ext cx="6076544" cy="1260973"/>
              </a:xfrm>
              <a:prstGeom prst="rect">
                <a:avLst/>
              </a:prstGeom>
            </p:spPr>
            <p:txBody>
              <a:bodyPr vert="horz" lIns="91392" tIns="45696" rIns="91392" bIns="45696"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99" b="1" dirty="0">
                    <a:latin typeface="Palatino-Roman"/>
                    <a:cs typeface="Times New Roman" panose="02020603050405020304" pitchFamily="18" charset="0"/>
                  </a:rPr>
                  <a:t>Accumulation of stochastic, temporally uncorrelated sensory evidence: </a:t>
                </a:r>
              </a:p>
              <a:p>
                <a:pPr marL="0" indent="0">
                  <a:buNone/>
                </a:pPr>
                <a14:m>
                  <m:oMathPara xmlns:m="http://schemas.openxmlformats.org/officeDocument/2006/math">
                    <m:oMathParaPr>
                      <m:jc m:val="centerGroup"/>
                    </m:oMathParaPr>
                    <m:oMath xmlns:m="http://schemas.openxmlformats.org/officeDocument/2006/math">
                      <m:r>
                        <a:rPr lang="en-IE" sz="1799" i="1" kern="100">
                          <a:latin typeface="Cambria Math" panose="02040503050406030204" pitchFamily="18" charset="0"/>
                          <a:ea typeface="Calibri" panose="020F0502020204030204" pitchFamily="34" charset="0"/>
                          <a:cs typeface="Times New Roman" panose="02020603050405020304" pitchFamily="18" charset="0"/>
                        </a:rPr>
                        <m:t>𝑑</m:t>
                      </m:r>
                      <m:sSub>
                        <m:sSubPr>
                          <m:ctrlPr>
                            <a:rPr lang="en-IE" sz="1799" i="1" kern="100">
                              <a:latin typeface="Cambria Math" panose="02040503050406030204" pitchFamily="18" charset="0"/>
                              <a:ea typeface="Calibri" panose="020F0502020204030204" pitchFamily="34" charset="0"/>
                              <a:cs typeface="Times New Roman" panose="02020603050405020304" pitchFamily="18" charset="0"/>
                            </a:rPr>
                          </m:ctrlPr>
                        </m:sSubPr>
                        <m:e>
                          <m:r>
                            <a:rPr lang="en-IE" sz="1799" i="1" kern="100">
                              <a:latin typeface="Cambria Math" panose="02040503050406030204" pitchFamily="18" charset="0"/>
                              <a:ea typeface="Calibri" panose="020F0502020204030204" pitchFamily="34" charset="0"/>
                              <a:cs typeface="Times New Roman" panose="02020603050405020304" pitchFamily="18" charset="0"/>
                            </a:rPr>
                            <m:t>𝑋</m:t>
                          </m:r>
                        </m:e>
                        <m:sub>
                          <m:r>
                            <a:rPr lang="en-IE" sz="1799" i="1" kern="100">
                              <a:latin typeface="Cambria Math" panose="02040503050406030204" pitchFamily="18" charset="0"/>
                              <a:ea typeface="Calibri" panose="020F0502020204030204" pitchFamily="34" charset="0"/>
                              <a:cs typeface="Times New Roman" panose="02020603050405020304" pitchFamily="18" charset="0"/>
                            </a:rPr>
                            <m:t>𝑡</m:t>
                          </m:r>
                        </m:sub>
                      </m:sSub>
                      <m:r>
                        <a:rPr lang="en-IE" sz="1799" i="1" kern="100">
                          <a:latin typeface="Cambria Math" panose="02040503050406030204" pitchFamily="18" charset="0"/>
                          <a:ea typeface="Calibri" panose="020F0502020204030204" pitchFamily="34" charset="0"/>
                          <a:cs typeface="Times New Roman" panose="02020603050405020304" pitchFamily="18" charset="0"/>
                        </a:rPr>
                        <m:t>=</m:t>
                      </m:r>
                      <m:r>
                        <a:rPr lang="el-GR" sz="1799" i="1" kern="100">
                          <a:latin typeface="Cambria Math" panose="02040503050406030204" pitchFamily="18" charset="0"/>
                          <a:ea typeface="Calibri" panose="020F0502020204030204" pitchFamily="34" charset="0"/>
                          <a:cs typeface="Times New Roman" panose="02020603050405020304" pitchFamily="18" charset="0"/>
                        </a:rPr>
                        <m:t>𝜇</m:t>
                      </m:r>
                      <m:r>
                        <a:rPr lang="en-IE" sz="1799" i="1" kern="100">
                          <a:latin typeface="Cambria Math" panose="02040503050406030204" pitchFamily="18" charset="0"/>
                          <a:ea typeface="Calibri" panose="020F0502020204030204" pitchFamily="34" charset="0"/>
                          <a:cs typeface="Times New Roman" panose="02020603050405020304" pitchFamily="18" charset="0"/>
                        </a:rPr>
                        <m:t>𝑑𝑡</m:t>
                      </m:r>
                      <m:r>
                        <a:rPr lang="en-IE" sz="1799" i="1" kern="100">
                          <a:latin typeface="Cambria Math" panose="02040503050406030204" pitchFamily="18" charset="0"/>
                          <a:ea typeface="Calibri" panose="020F0502020204030204" pitchFamily="34" charset="0"/>
                          <a:cs typeface="Times New Roman" panose="02020603050405020304" pitchFamily="18" charset="0"/>
                        </a:rPr>
                        <m:t>+</m:t>
                      </m:r>
                      <m:r>
                        <a:rPr lang="en-IE" sz="1799" i="1" kern="100">
                          <a:latin typeface="Cambria Math" panose="02040503050406030204" pitchFamily="18" charset="0"/>
                          <a:ea typeface="Calibri" panose="020F0502020204030204" pitchFamily="34" charset="0"/>
                          <a:cs typeface="Times New Roman" panose="02020603050405020304" pitchFamily="18" charset="0"/>
                        </a:rPr>
                        <m:t>𝜎</m:t>
                      </m:r>
                      <m:r>
                        <a:rPr lang="en-IE" sz="1799" i="1" kern="100">
                          <a:latin typeface="Cambria Math" panose="02040503050406030204" pitchFamily="18" charset="0"/>
                          <a:ea typeface="Calibri" panose="020F0502020204030204" pitchFamily="34" charset="0"/>
                          <a:cs typeface="Times New Roman" panose="02020603050405020304" pitchFamily="18" charset="0"/>
                        </a:rPr>
                        <m:t>𝑑</m:t>
                      </m:r>
                      <m:sSub>
                        <m:sSubPr>
                          <m:ctrlPr>
                            <a:rPr lang="en-IE" sz="1799" i="1" kern="100">
                              <a:latin typeface="Cambria Math" panose="02040503050406030204" pitchFamily="18" charset="0"/>
                              <a:ea typeface="Calibri" panose="020F0502020204030204" pitchFamily="34" charset="0"/>
                              <a:cs typeface="Times New Roman" panose="02020603050405020304" pitchFamily="18" charset="0"/>
                            </a:rPr>
                          </m:ctrlPr>
                        </m:sSubPr>
                        <m:e>
                          <m:r>
                            <a:rPr lang="en-IE" sz="1799" i="1" kern="100">
                              <a:latin typeface="Cambria Math" panose="02040503050406030204" pitchFamily="18" charset="0"/>
                              <a:ea typeface="Calibri" panose="020F0502020204030204" pitchFamily="34" charset="0"/>
                              <a:cs typeface="Times New Roman" panose="02020603050405020304" pitchFamily="18" charset="0"/>
                            </a:rPr>
                            <m:t>𝑊</m:t>
                          </m:r>
                        </m:e>
                        <m:sub>
                          <m:r>
                            <a:rPr lang="en-IE" sz="1799" i="1" kern="100">
                              <a:latin typeface="Cambria Math" panose="02040503050406030204" pitchFamily="18" charset="0"/>
                              <a:ea typeface="Calibri" panose="020F0502020204030204" pitchFamily="34" charset="0"/>
                              <a:cs typeface="Times New Roman" panose="02020603050405020304" pitchFamily="18" charset="0"/>
                            </a:rPr>
                            <m:t>𝑡</m:t>
                          </m:r>
                        </m:sub>
                      </m:sSub>
                    </m:oMath>
                  </m:oMathPara>
                </a14:m>
                <a:endParaRPr lang="en-IE" sz="1799" kern="1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799" b="1" dirty="0">
                  <a:latin typeface="Palatino-Roman"/>
                  <a:cs typeface="Times New Roman" panose="02020603050405020304" pitchFamily="18" charset="0"/>
                </a:endParaRPr>
              </a:p>
            </p:txBody>
          </p:sp>
        </mc:Choice>
        <mc:Fallback xmlns="">
          <p:sp>
            <p:nvSpPr>
              <p:cNvPr id="6" name="Content Placeholder 2">
                <a:extLst>
                  <a:ext uri="{FF2B5EF4-FFF2-40B4-BE49-F238E27FC236}">
                    <a16:creationId xmlns:a16="http://schemas.microsoft.com/office/drawing/2014/main" id="{6B6E04C7-74B6-DD34-2469-413104D4A2AB}"/>
                  </a:ext>
                </a:extLst>
              </p:cNvPr>
              <p:cNvSpPr txBox="1">
                <a:spLocks noRot="1" noChangeAspect="1" noMove="1" noResize="1" noEditPoints="1" noAdjustHandles="1" noChangeArrowheads="1" noChangeShapeType="1" noTextEdit="1"/>
              </p:cNvSpPr>
              <p:nvPr/>
            </p:nvSpPr>
            <p:spPr>
              <a:xfrm>
                <a:off x="5064051" y="1180044"/>
                <a:ext cx="6076544" cy="1260973"/>
              </a:xfrm>
              <a:prstGeom prst="rect">
                <a:avLst/>
              </a:prstGeom>
              <a:blipFill>
                <a:blip r:embed="rId4"/>
                <a:stretch>
                  <a:fillRect l="-835" t="-3000"/>
                </a:stretch>
              </a:blipFill>
            </p:spPr>
            <p:txBody>
              <a:bodyPr/>
              <a:lstStyle/>
              <a:p>
                <a:r>
                  <a:rPr lang="es-ES">
                    <a:noFill/>
                  </a:rPr>
                  <a:t> </a:t>
                </a:r>
              </a:p>
            </p:txBody>
          </p:sp>
        </mc:Fallback>
      </mc:AlternateContent>
      <p:sp>
        <p:nvSpPr>
          <p:cNvPr id="8" name="Oval 7">
            <a:extLst>
              <a:ext uri="{FF2B5EF4-FFF2-40B4-BE49-F238E27FC236}">
                <a16:creationId xmlns:a16="http://schemas.microsoft.com/office/drawing/2014/main" id="{42016572-046E-240E-7D37-5C6DC9016F5F}"/>
              </a:ext>
            </a:extLst>
          </p:cNvPr>
          <p:cNvSpPr/>
          <p:nvPr/>
        </p:nvSpPr>
        <p:spPr>
          <a:xfrm>
            <a:off x="7327171" y="1596426"/>
            <a:ext cx="226906" cy="447508"/>
          </a:xfrm>
          <a:prstGeom prst="ellipse">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sz="1799"/>
          </a:p>
        </p:txBody>
      </p:sp>
      <p:cxnSp>
        <p:nvCxnSpPr>
          <p:cNvPr id="10" name="Straight Arrow Connector 9">
            <a:extLst>
              <a:ext uri="{FF2B5EF4-FFF2-40B4-BE49-F238E27FC236}">
                <a16:creationId xmlns:a16="http://schemas.microsoft.com/office/drawing/2014/main" id="{0AC1C3A9-7F04-0E7A-B698-CF60159DAD74}"/>
              </a:ext>
            </a:extLst>
          </p:cNvPr>
          <p:cNvCxnSpPr/>
          <p:nvPr/>
        </p:nvCxnSpPr>
        <p:spPr>
          <a:xfrm flipV="1">
            <a:off x="6741000" y="2075448"/>
            <a:ext cx="497932" cy="447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9599394-20AF-887E-1A4B-D22E37166B26}"/>
              </a:ext>
            </a:extLst>
          </p:cNvPr>
          <p:cNvSpPr txBox="1"/>
          <p:nvPr/>
        </p:nvSpPr>
        <p:spPr>
          <a:xfrm>
            <a:off x="5896408" y="2718346"/>
            <a:ext cx="1159739" cy="645995"/>
          </a:xfrm>
          <a:prstGeom prst="rect">
            <a:avLst/>
          </a:prstGeom>
          <a:noFill/>
        </p:spPr>
        <p:txBody>
          <a:bodyPr wrap="square" rtlCol="0">
            <a:spAutoFit/>
          </a:bodyPr>
          <a:lstStyle/>
          <a:p>
            <a:r>
              <a:rPr lang="en-US" sz="1799" dirty="0">
                <a:latin typeface="Palatino-Roman"/>
                <a:cs typeface="Times New Roman" panose="02020603050405020304" pitchFamily="18" charset="0"/>
              </a:rPr>
              <a:t>‘decision variable’</a:t>
            </a:r>
            <a:endParaRPr lang="en-IE" sz="1799" dirty="0"/>
          </a:p>
        </p:txBody>
      </p:sp>
      <p:sp>
        <p:nvSpPr>
          <p:cNvPr id="12" name="Oval 11">
            <a:extLst>
              <a:ext uri="{FF2B5EF4-FFF2-40B4-BE49-F238E27FC236}">
                <a16:creationId xmlns:a16="http://schemas.microsoft.com/office/drawing/2014/main" id="{7E53E0CE-5E51-A239-6C2D-8633D669ACA4}"/>
              </a:ext>
            </a:extLst>
          </p:cNvPr>
          <p:cNvSpPr/>
          <p:nvPr/>
        </p:nvSpPr>
        <p:spPr>
          <a:xfrm>
            <a:off x="7758854" y="1596426"/>
            <a:ext cx="502883" cy="447508"/>
          </a:xfrm>
          <a:prstGeom prst="ellipse">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sz="1799"/>
          </a:p>
        </p:txBody>
      </p:sp>
      <p:cxnSp>
        <p:nvCxnSpPr>
          <p:cNvPr id="13" name="Straight Arrow Connector 12">
            <a:extLst>
              <a:ext uri="{FF2B5EF4-FFF2-40B4-BE49-F238E27FC236}">
                <a16:creationId xmlns:a16="http://schemas.microsoft.com/office/drawing/2014/main" id="{35E98EF8-031A-4D65-23A8-6A38D8D3EB43}"/>
              </a:ext>
            </a:extLst>
          </p:cNvPr>
          <p:cNvCxnSpPr>
            <a:cxnSpLocks/>
          </p:cNvCxnSpPr>
          <p:nvPr/>
        </p:nvCxnSpPr>
        <p:spPr>
          <a:xfrm flipV="1">
            <a:off x="8002872" y="2101709"/>
            <a:ext cx="0" cy="895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6BD8FE-51CE-942F-827C-7D2E0B41BE5D}"/>
              </a:ext>
            </a:extLst>
          </p:cNvPr>
          <p:cNvSpPr txBox="1"/>
          <p:nvPr/>
        </p:nvSpPr>
        <p:spPr>
          <a:xfrm>
            <a:off x="7192805" y="3049028"/>
            <a:ext cx="1634979" cy="645995"/>
          </a:xfrm>
          <a:prstGeom prst="rect">
            <a:avLst/>
          </a:prstGeom>
          <a:noFill/>
        </p:spPr>
        <p:txBody>
          <a:bodyPr wrap="square" rtlCol="0">
            <a:spAutoFit/>
          </a:bodyPr>
          <a:lstStyle/>
          <a:p>
            <a:pPr algn="ctr"/>
            <a:r>
              <a:rPr lang="en-US" sz="1799" dirty="0">
                <a:latin typeface="Palatino-Roman"/>
                <a:cs typeface="Times New Roman" panose="02020603050405020304" pitchFamily="18" charset="0"/>
              </a:rPr>
              <a:t>Evidence accumulation</a:t>
            </a:r>
            <a:endParaRPr lang="en-IE" sz="1799" dirty="0"/>
          </a:p>
        </p:txBody>
      </p:sp>
      <p:sp>
        <p:nvSpPr>
          <p:cNvPr id="17" name="Oval 16">
            <a:extLst>
              <a:ext uri="{FF2B5EF4-FFF2-40B4-BE49-F238E27FC236}">
                <a16:creationId xmlns:a16="http://schemas.microsoft.com/office/drawing/2014/main" id="{FE8696EF-8E83-85E5-A706-42ADDB498E1B}"/>
              </a:ext>
            </a:extLst>
          </p:cNvPr>
          <p:cNvSpPr/>
          <p:nvPr/>
        </p:nvSpPr>
        <p:spPr>
          <a:xfrm>
            <a:off x="8428697" y="1584868"/>
            <a:ext cx="659704" cy="516841"/>
          </a:xfrm>
          <a:prstGeom prst="ellipse">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sz="1799"/>
          </a:p>
        </p:txBody>
      </p:sp>
      <p:cxnSp>
        <p:nvCxnSpPr>
          <p:cNvPr id="18" name="Straight Arrow Connector 17">
            <a:extLst>
              <a:ext uri="{FF2B5EF4-FFF2-40B4-BE49-F238E27FC236}">
                <a16:creationId xmlns:a16="http://schemas.microsoft.com/office/drawing/2014/main" id="{62B6F2CA-E0D0-380C-F17E-65BF08A638A5}"/>
              </a:ext>
            </a:extLst>
          </p:cNvPr>
          <p:cNvCxnSpPr>
            <a:cxnSpLocks/>
          </p:cNvCxnSpPr>
          <p:nvPr/>
        </p:nvCxnSpPr>
        <p:spPr>
          <a:xfrm flipH="1" flipV="1">
            <a:off x="8892078" y="2145831"/>
            <a:ext cx="381525" cy="747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23BD80C-6AD2-047D-6B7A-F87816FB1B76}"/>
                  </a:ext>
                </a:extLst>
              </p:cNvPr>
              <p:cNvSpPr txBox="1"/>
              <p:nvPr/>
            </p:nvSpPr>
            <p:spPr>
              <a:xfrm>
                <a:off x="9159249" y="2590435"/>
                <a:ext cx="1634979" cy="1476559"/>
              </a:xfrm>
              <a:prstGeom prst="rect">
                <a:avLst/>
              </a:prstGeom>
              <a:noFill/>
            </p:spPr>
            <p:txBody>
              <a:bodyPr wrap="square" rtlCol="0">
                <a:spAutoFit/>
              </a:bodyPr>
              <a:lstStyle/>
              <a:p>
                <a:pPr algn="ctr"/>
                <a:r>
                  <a:rPr lang="en-US" sz="1799" dirty="0">
                    <a:latin typeface="Palatino-Roman"/>
                    <a:cs typeface="Times New Roman" panose="02020603050405020304" pitchFamily="18" charset="0"/>
                  </a:rPr>
                  <a:t>Zero-mean Gaussian noise with variance </a:t>
                </a:r>
                <a14:m>
                  <m:oMath xmlns:m="http://schemas.openxmlformats.org/officeDocument/2006/math">
                    <m:sSup>
                      <m:sSupPr>
                        <m:ctrlPr>
                          <a:rPr lang="en-IE" sz="1799" i="1" kern="100">
                            <a:latin typeface="Cambria Math" panose="02040503050406030204" pitchFamily="18" charset="0"/>
                            <a:ea typeface="Calibri" panose="020F0502020204030204" pitchFamily="34" charset="0"/>
                            <a:cs typeface="Times New Roman" panose="02020603050405020304" pitchFamily="18" charset="0"/>
                          </a:rPr>
                        </m:ctrlPr>
                      </m:sSupPr>
                      <m:e>
                        <m:r>
                          <a:rPr lang="en-IE" sz="1799" i="1" kern="100">
                            <a:latin typeface="Cambria Math" panose="02040503050406030204" pitchFamily="18" charset="0"/>
                            <a:ea typeface="Calibri" panose="020F0502020204030204" pitchFamily="34" charset="0"/>
                            <a:cs typeface="Times New Roman" panose="02020603050405020304" pitchFamily="18" charset="0"/>
                          </a:rPr>
                          <m:t>𝜎</m:t>
                        </m:r>
                      </m:e>
                      <m:sup>
                        <m:r>
                          <a:rPr lang="en-IE" sz="1799" i="1" kern="100">
                            <a:latin typeface="Cambria Math" panose="02040503050406030204" pitchFamily="18" charset="0"/>
                            <a:ea typeface="Calibri" panose="020F0502020204030204" pitchFamily="34" charset="0"/>
                            <a:cs typeface="Times New Roman" panose="02020603050405020304" pitchFamily="18" charset="0"/>
                          </a:rPr>
                          <m:t>2</m:t>
                        </m:r>
                      </m:sup>
                    </m:sSup>
                    <m:r>
                      <a:rPr lang="en-IE" sz="1799" i="1" kern="100">
                        <a:latin typeface="Cambria Math" panose="02040503050406030204" pitchFamily="18" charset="0"/>
                        <a:ea typeface="Calibri" panose="020F0502020204030204" pitchFamily="34" charset="0"/>
                        <a:cs typeface="Times New Roman" panose="02020603050405020304" pitchFamily="18" charset="0"/>
                      </a:rPr>
                      <m:t>𝑑𝑡</m:t>
                    </m:r>
                  </m:oMath>
                </a14:m>
                <a:endParaRPr lang="en-IE" sz="1799" kern="100" dirty="0">
                  <a:latin typeface="Palatino-Roman"/>
                  <a:ea typeface="Calibri" panose="020F0502020204030204" pitchFamily="34" charset="0"/>
                  <a:cs typeface="Times New Roman" panose="02020603050405020304" pitchFamily="18" charset="0"/>
                </a:endParaRPr>
              </a:p>
              <a:p>
                <a:pPr algn="ctr"/>
                <a:r>
                  <a:rPr lang="en-US" sz="1799" kern="100" dirty="0">
                    <a:latin typeface="Palatino-Roman"/>
                    <a:ea typeface="Calibri" panose="020F0502020204030204" pitchFamily="34" charset="0"/>
                    <a:cs typeface="Times New Roman" panose="02020603050405020304" pitchFamily="18" charset="0"/>
                  </a:rPr>
                  <a:t>(diffusion)</a:t>
                </a:r>
                <a:endParaRPr lang="en-IE" sz="1799" dirty="0"/>
              </a:p>
            </p:txBody>
          </p:sp>
        </mc:Choice>
        <mc:Fallback xmlns="">
          <p:sp>
            <p:nvSpPr>
              <p:cNvPr id="20" name="TextBox 19">
                <a:extLst>
                  <a:ext uri="{FF2B5EF4-FFF2-40B4-BE49-F238E27FC236}">
                    <a16:creationId xmlns:a16="http://schemas.microsoft.com/office/drawing/2014/main" id="{323BD80C-6AD2-047D-6B7A-F87816FB1B76}"/>
                  </a:ext>
                </a:extLst>
              </p:cNvPr>
              <p:cNvSpPr txBox="1">
                <a:spLocks noRot="1" noChangeAspect="1" noMove="1" noResize="1" noEditPoints="1" noAdjustHandles="1" noChangeArrowheads="1" noChangeShapeType="1" noTextEdit="1"/>
              </p:cNvSpPr>
              <p:nvPr/>
            </p:nvSpPr>
            <p:spPr>
              <a:xfrm>
                <a:off x="9159249" y="2590435"/>
                <a:ext cx="1634979" cy="1476559"/>
              </a:xfrm>
              <a:prstGeom prst="rect">
                <a:avLst/>
              </a:prstGeom>
              <a:blipFill>
                <a:blip r:embed="rId5"/>
                <a:stretch>
                  <a:fillRect l="-769" t="-2586" b="-5172"/>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B9A001F-32A9-317C-057E-AEC0100E6F56}"/>
                  </a:ext>
                </a:extLst>
              </p:cNvPr>
              <p:cNvSpPr txBox="1"/>
              <p:nvPr/>
            </p:nvSpPr>
            <p:spPr>
              <a:xfrm>
                <a:off x="546802" y="3987001"/>
                <a:ext cx="10699212" cy="2307122"/>
              </a:xfrm>
              <a:prstGeom prst="rect">
                <a:avLst/>
              </a:prstGeom>
              <a:noFill/>
            </p:spPr>
            <p:txBody>
              <a:bodyPr wrap="square">
                <a:spAutoFit/>
              </a:bodyPr>
              <a:lstStyle/>
              <a:p>
                <a:r>
                  <a:rPr lang="en-US" sz="1799" b="1" dirty="0">
                    <a:latin typeface="Palatino-Roman"/>
                  </a:rPr>
                  <a:t>Simple Diffusion Model Parameters</a:t>
                </a:r>
                <a:br>
                  <a:rPr lang="en-US" sz="1799" b="1" dirty="0">
                    <a:latin typeface="Palatino-Roman"/>
                  </a:rPr>
                </a:br>
                <a:endParaRPr lang="en-US" sz="1799" b="1" dirty="0">
                  <a:latin typeface="Palatino-Roman"/>
                </a:endParaRPr>
              </a:p>
              <a:p>
                <a:r>
                  <a:rPr lang="en-US" sz="1799" dirty="0">
                    <a:latin typeface="Palatino-Roman"/>
                  </a:rPr>
                  <a:t>•</a:t>
                </a:r>
                <a14:m>
                  <m:oMath xmlns:m="http://schemas.openxmlformats.org/officeDocument/2006/math">
                    <m:r>
                      <a:rPr lang="en-IE" sz="1799">
                        <a:latin typeface="Cambria Math" panose="02040503050406030204" pitchFamily="18" charset="0"/>
                      </a:rPr>
                      <m:t> </m:t>
                    </m:r>
                    <m:r>
                      <a:rPr lang="en-IE" sz="1799" i="1">
                        <a:latin typeface="Cambria Math" panose="02040503050406030204" pitchFamily="18" charset="0"/>
                      </a:rPr>
                      <m:t>𝜇</m:t>
                    </m:r>
                  </m:oMath>
                </a14:m>
                <a:r>
                  <a:rPr lang="en-IE" sz="1799" dirty="0">
                    <a:latin typeface="Palatino-Roman"/>
                  </a:rPr>
                  <a:t>: Drift rate (strength of evidence)</a:t>
                </a:r>
              </a:p>
              <a:p>
                <a:r>
                  <a:rPr lang="en-US" sz="1799" dirty="0">
                    <a:latin typeface="Palatino-Roman"/>
                  </a:rPr>
                  <a:t>• </a:t>
                </a:r>
                <a14:m>
                  <m:oMath xmlns:m="http://schemas.openxmlformats.org/officeDocument/2006/math">
                    <m:r>
                      <a:rPr lang="en-IE" sz="1799" i="1" kern="100">
                        <a:latin typeface="Cambria Math" panose="02040503050406030204" pitchFamily="18" charset="0"/>
                        <a:ea typeface="Calibri" panose="020F0502020204030204" pitchFamily="34" charset="0"/>
                        <a:cs typeface="Times New Roman" panose="02020603050405020304" pitchFamily="18" charset="0"/>
                      </a:rPr>
                      <m:t>𝜎</m:t>
                    </m:r>
                    <m:r>
                      <a:rPr lang="en-IE" sz="1799" i="1" kern="100">
                        <a:latin typeface="Cambria Math" panose="02040503050406030204" pitchFamily="18" charset="0"/>
                        <a:ea typeface="Calibri" panose="020F0502020204030204" pitchFamily="34" charset="0"/>
                        <a:cs typeface="Times New Roman" panose="02020603050405020304" pitchFamily="18" charset="0"/>
                      </a:rPr>
                      <m:t> :</m:t>
                    </m:r>
                  </m:oMath>
                </a14:m>
                <a:r>
                  <a:rPr lang="en-IE" sz="1799" dirty="0">
                    <a:latin typeface="Palatino-Roman"/>
                  </a:rPr>
                  <a:t> Noise infinitesimal standard deviation (square root of diffusion coefficient). </a:t>
                </a:r>
                <a:br>
                  <a:rPr lang="en-IE" sz="1799" dirty="0">
                    <a:latin typeface="Palatino-Roman"/>
                  </a:rPr>
                </a:br>
                <a:r>
                  <a:rPr lang="en-IE" sz="1799" dirty="0">
                    <a:latin typeface="Palatino-Roman"/>
                  </a:rPr>
                  <a:t>	Often set to 1 or 0.1 by convention (scaling parameter).</a:t>
                </a:r>
              </a:p>
              <a:p>
                <a:r>
                  <a:rPr lang="en-US" sz="1799" dirty="0">
                    <a:latin typeface="Palatino-Roman"/>
                  </a:rPr>
                  <a:t>• a : boundary separation</a:t>
                </a:r>
              </a:p>
              <a:p>
                <a:r>
                  <a:rPr lang="en-US" sz="1799" dirty="0">
                    <a:latin typeface="Palatino-Roman"/>
                  </a:rPr>
                  <a:t>• z : start point (= a/2 for an unbiased decision)</a:t>
                </a:r>
              </a:p>
              <a:p>
                <a:r>
                  <a:rPr lang="en-US" sz="1799" dirty="0">
                    <a:latin typeface="Palatino-Roman"/>
                  </a:rPr>
                  <a:t>• </a:t>
                </a:r>
                <a14:m>
                  <m:oMath xmlns:m="http://schemas.openxmlformats.org/officeDocument/2006/math">
                    <m:sSub>
                      <m:sSubPr>
                        <m:ctrlPr>
                          <a:rPr lang="en-IE" sz="1799" i="1">
                            <a:latin typeface="Cambria Math" panose="02040503050406030204" pitchFamily="18" charset="0"/>
                          </a:rPr>
                        </m:ctrlPr>
                      </m:sSubPr>
                      <m:e>
                        <m:r>
                          <a:rPr lang="en-IE" sz="1799" i="1">
                            <a:latin typeface="Cambria Math" panose="02040503050406030204" pitchFamily="18" charset="0"/>
                          </a:rPr>
                          <m:t>𝑇</m:t>
                        </m:r>
                      </m:e>
                      <m:sub>
                        <m:r>
                          <a:rPr lang="en-IE" sz="1799" i="1">
                            <a:latin typeface="Cambria Math" panose="02040503050406030204" pitchFamily="18" charset="0"/>
                          </a:rPr>
                          <m:t>𝑒𝑟</m:t>
                        </m:r>
                      </m:sub>
                    </m:sSub>
                  </m:oMath>
                </a14:m>
                <a:r>
                  <a:rPr lang="en-IE" sz="1799" dirty="0">
                    <a:latin typeface="Palatino-Roman"/>
                  </a:rPr>
                  <a:t> : non-decision time</a:t>
                </a:r>
              </a:p>
            </p:txBody>
          </p:sp>
        </mc:Choice>
        <mc:Fallback xmlns="">
          <p:sp>
            <p:nvSpPr>
              <p:cNvPr id="22" name="TextBox 21">
                <a:extLst>
                  <a:ext uri="{FF2B5EF4-FFF2-40B4-BE49-F238E27FC236}">
                    <a16:creationId xmlns:a16="http://schemas.microsoft.com/office/drawing/2014/main" id="{EB9A001F-32A9-317C-057E-AEC0100E6F56}"/>
                  </a:ext>
                </a:extLst>
              </p:cNvPr>
              <p:cNvSpPr txBox="1">
                <a:spLocks noRot="1" noChangeAspect="1" noMove="1" noResize="1" noEditPoints="1" noAdjustHandles="1" noChangeArrowheads="1" noChangeShapeType="1" noTextEdit="1"/>
              </p:cNvSpPr>
              <p:nvPr/>
            </p:nvSpPr>
            <p:spPr>
              <a:xfrm>
                <a:off x="546802" y="3987001"/>
                <a:ext cx="10699212" cy="2307122"/>
              </a:xfrm>
              <a:prstGeom prst="rect">
                <a:avLst/>
              </a:prstGeom>
              <a:blipFill>
                <a:blip r:embed="rId6"/>
                <a:stretch>
                  <a:fillRect l="-474" t="-546" b="-2732"/>
                </a:stretch>
              </a:blipFill>
            </p:spPr>
            <p:txBody>
              <a:bodyPr/>
              <a:lstStyle/>
              <a:p>
                <a:r>
                  <a:rPr lang="es-ES">
                    <a:noFill/>
                  </a:rPr>
                  <a:t> </a:t>
                </a:r>
              </a:p>
            </p:txBody>
          </p:sp>
        </mc:Fallback>
      </mc:AlternateContent>
      <p:sp>
        <p:nvSpPr>
          <p:cNvPr id="24" name="TextBox 23">
            <a:extLst>
              <a:ext uri="{FF2B5EF4-FFF2-40B4-BE49-F238E27FC236}">
                <a16:creationId xmlns:a16="http://schemas.microsoft.com/office/drawing/2014/main" id="{64017606-99EE-3425-B6A4-FB59D7F79DAF}"/>
              </a:ext>
            </a:extLst>
          </p:cNvPr>
          <p:cNvSpPr txBox="1"/>
          <p:nvPr/>
        </p:nvSpPr>
        <p:spPr>
          <a:xfrm>
            <a:off x="4518653" y="1511198"/>
            <a:ext cx="502883" cy="369140"/>
          </a:xfrm>
          <a:prstGeom prst="rect">
            <a:avLst/>
          </a:prstGeom>
          <a:noFill/>
        </p:spPr>
        <p:txBody>
          <a:bodyPr wrap="square">
            <a:spAutoFit/>
          </a:bodyPr>
          <a:lstStyle/>
          <a:p>
            <a:r>
              <a:rPr lang="en-US" sz="1799" dirty="0">
                <a:latin typeface="Palatino-Roman"/>
                <a:cs typeface="Times New Roman" panose="02020603050405020304" pitchFamily="18" charset="0"/>
              </a:rPr>
              <a:t>+a</a:t>
            </a:r>
            <a:endParaRPr lang="en-IE" sz="1799" dirty="0"/>
          </a:p>
        </p:txBody>
      </p:sp>
      <p:sp>
        <p:nvSpPr>
          <p:cNvPr id="25" name="TextBox 24">
            <a:extLst>
              <a:ext uri="{FF2B5EF4-FFF2-40B4-BE49-F238E27FC236}">
                <a16:creationId xmlns:a16="http://schemas.microsoft.com/office/drawing/2014/main" id="{ECA90990-A793-C340-5FBE-60C98A766E15}"/>
              </a:ext>
            </a:extLst>
          </p:cNvPr>
          <p:cNvSpPr txBox="1"/>
          <p:nvPr/>
        </p:nvSpPr>
        <p:spPr>
          <a:xfrm>
            <a:off x="4561168" y="3049027"/>
            <a:ext cx="502883" cy="369140"/>
          </a:xfrm>
          <a:prstGeom prst="rect">
            <a:avLst/>
          </a:prstGeom>
          <a:noFill/>
        </p:spPr>
        <p:txBody>
          <a:bodyPr wrap="square">
            <a:spAutoFit/>
          </a:bodyPr>
          <a:lstStyle/>
          <a:p>
            <a:r>
              <a:rPr lang="en-US" sz="1799" dirty="0">
                <a:latin typeface="Palatino-Roman"/>
                <a:cs typeface="Times New Roman" panose="02020603050405020304" pitchFamily="18" charset="0"/>
              </a:rPr>
              <a:t>-a</a:t>
            </a:r>
            <a:endParaRPr lang="en-IE" sz="1799" dirty="0"/>
          </a:p>
        </p:txBody>
      </p:sp>
      <p:sp>
        <p:nvSpPr>
          <p:cNvPr id="26" name="Rectangle 25">
            <a:extLst>
              <a:ext uri="{FF2B5EF4-FFF2-40B4-BE49-F238E27FC236}">
                <a16:creationId xmlns:a16="http://schemas.microsoft.com/office/drawing/2014/main" id="{1D892841-80FF-C7A9-5006-F695C22523B8}"/>
              </a:ext>
            </a:extLst>
          </p:cNvPr>
          <p:cNvSpPr/>
          <p:nvPr/>
        </p:nvSpPr>
        <p:spPr>
          <a:xfrm>
            <a:off x="3671963" y="1791539"/>
            <a:ext cx="357455" cy="133019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sz="1799"/>
          </a:p>
        </p:txBody>
      </p:sp>
      <p:sp>
        <p:nvSpPr>
          <p:cNvPr id="3" name="Rectangle 2">
            <a:extLst>
              <a:ext uri="{FF2B5EF4-FFF2-40B4-BE49-F238E27FC236}">
                <a16:creationId xmlns:a16="http://schemas.microsoft.com/office/drawing/2014/main" id="{B0569C64-CA2E-2EFD-2565-DF58DC805658}"/>
              </a:ext>
            </a:extLst>
          </p:cNvPr>
          <p:cNvSpPr/>
          <p:nvPr/>
        </p:nvSpPr>
        <p:spPr>
          <a:xfrm>
            <a:off x="1175518" y="2201195"/>
            <a:ext cx="573566" cy="23982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sz="1799"/>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B80C92-7825-F216-597E-1AE0952C53D6}"/>
                  </a:ext>
                </a:extLst>
              </p:cNvPr>
              <p:cNvSpPr txBox="1"/>
              <p:nvPr/>
            </p:nvSpPr>
            <p:spPr>
              <a:xfrm>
                <a:off x="2267500" y="5985019"/>
                <a:ext cx="6496738" cy="369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E" sz="1799" i="1">
                          <a:latin typeface="Cambria Math" panose="02040503050406030204" pitchFamily="18" charset="0"/>
                        </a:rPr>
                        <m:t>𝑅𝑇</m:t>
                      </m:r>
                      <m:r>
                        <a:rPr lang="en-IE" sz="1799">
                          <a:latin typeface="Cambria Math" panose="02040503050406030204" pitchFamily="18" charset="0"/>
                        </a:rPr>
                        <m:t>=</m:t>
                      </m:r>
                      <m:sSub>
                        <m:sSubPr>
                          <m:ctrlPr>
                            <a:rPr lang="en-IE" sz="1799" i="1">
                              <a:solidFill>
                                <a:srgbClr val="836967"/>
                              </a:solidFill>
                              <a:latin typeface="Cambria Math" panose="02040503050406030204" pitchFamily="18" charset="0"/>
                            </a:rPr>
                          </m:ctrlPr>
                        </m:sSubPr>
                        <m:e>
                          <m:r>
                            <a:rPr lang="en-IE" sz="1799" i="1">
                              <a:latin typeface="Cambria Math" panose="02040503050406030204" pitchFamily="18" charset="0"/>
                            </a:rPr>
                            <m:t>𝑡</m:t>
                          </m:r>
                        </m:e>
                        <m:sub>
                          <m:r>
                            <a:rPr lang="en-IE" sz="1799" i="1">
                              <a:latin typeface="Cambria Math" panose="02040503050406030204" pitchFamily="18" charset="0"/>
                            </a:rPr>
                            <m:t>𝐷</m:t>
                          </m:r>
                        </m:sub>
                      </m:sSub>
                      <m:r>
                        <a:rPr lang="en-IE" sz="1799">
                          <a:latin typeface="Cambria Math" panose="02040503050406030204" pitchFamily="18" charset="0"/>
                        </a:rPr>
                        <m:t>+</m:t>
                      </m:r>
                      <m:sSub>
                        <m:sSubPr>
                          <m:ctrlPr>
                            <a:rPr lang="en-IE" sz="1799" i="1">
                              <a:solidFill>
                                <a:srgbClr val="836967"/>
                              </a:solidFill>
                              <a:latin typeface="Cambria Math" panose="02040503050406030204" pitchFamily="18" charset="0"/>
                            </a:rPr>
                          </m:ctrlPr>
                        </m:sSubPr>
                        <m:e>
                          <m:r>
                            <a:rPr lang="en-IE" sz="1799" i="1">
                              <a:latin typeface="Cambria Math" panose="02040503050406030204" pitchFamily="18" charset="0"/>
                            </a:rPr>
                            <m:t>𝑡</m:t>
                          </m:r>
                        </m:e>
                        <m:sub>
                          <m:r>
                            <a:rPr lang="en-IE" sz="1799" i="1">
                              <a:latin typeface="Cambria Math" panose="02040503050406030204" pitchFamily="18" charset="0"/>
                            </a:rPr>
                            <m:t>𝑁𝐷</m:t>
                          </m:r>
                        </m:sub>
                      </m:sSub>
                    </m:oMath>
                  </m:oMathPara>
                </a14:m>
                <a:endParaRPr lang="en-IE" sz="1799" dirty="0"/>
              </a:p>
            </p:txBody>
          </p:sp>
        </mc:Choice>
        <mc:Fallback xmlns="">
          <p:sp>
            <p:nvSpPr>
              <p:cNvPr id="7" name="TextBox 6">
                <a:extLst>
                  <a:ext uri="{FF2B5EF4-FFF2-40B4-BE49-F238E27FC236}">
                    <a16:creationId xmlns:a16="http://schemas.microsoft.com/office/drawing/2014/main" id="{9BB80C92-7825-F216-597E-1AE0952C53D6}"/>
                  </a:ext>
                </a:extLst>
              </p:cNvPr>
              <p:cNvSpPr txBox="1">
                <a:spLocks noRot="1" noChangeAspect="1" noMove="1" noResize="1" noEditPoints="1" noAdjustHandles="1" noChangeArrowheads="1" noChangeShapeType="1" noTextEdit="1"/>
              </p:cNvSpPr>
              <p:nvPr/>
            </p:nvSpPr>
            <p:spPr>
              <a:xfrm>
                <a:off x="2267500" y="5985019"/>
                <a:ext cx="6496738" cy="369140"/>
              </a:xfrm>
              <a:prstGeom prst="rect">
                <a:avLst/>
              </a:prstGeom>
              <a:blipFill>
                <a:blip r:embed="rId7"/>
                <a:stretch>
                  <a:fillRect/>
                </a:stretch>
              </a:blipFill>
            </p:spPr>
            <p:txBody>
              <a:bodyPr/>
              <a:lstStyle/>
              <a:p>
                <a:r>
                  <a:rPr lang="es-ES">
                    <a:noFill/>
                  </a:rPr>
                  <a:t> </a:t>
                </a:r>
              </a:p>
            </p:txBody>
          </p:sp>
        </mc:Fallback>
      </mc:AlternateContent>
      <p:sp>
        <p:nvSpPr>
          <p:cNvPr id="9" name="Oval 8">
            <a:extLst>
              <a:ext uri="{FF2B5EF4-FFF2-40B4-BE49-F238E27FC236}">
                <a16:creationId xmlns:a16="http://schemas.microsoft.com/office/drawing/2014/main" id="{760D89C6-4353-E696-008C-10F9C462F409}"/>
              </a:ext>
            </a:extLst>
          </p:cNvPr>
          <p:cNvSpPr/>
          <p:nvPr/>
        </p:nvSpPr>
        <p:spPr>
          <a:xfrm>
            <a:off x="5793393" y="5999398"/>
            <a:ext cx="502883" cy="447508"/>
          </a:xfrm>
          <a:prstGeom prst="ellipse">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sz="1799"/>
          </a:p>
        </p:txBody>
      </p:sp>
      <p:cxnSp>
        <p:nvCxnSpPr>
          <p:cNvPr id="14" name="Straight Arrow Connector 13">
            <a:extLst>
              <a:ext uri="{FF2B5EF4-FFF2-40B4-BE49-F238E27FC236}">
                <a16:creationId xmlns:a16="http://schemas.microsoft.com/office/drawing/2014/main" id="{E2912B03-856E-AB18-E7AD-D3EC27A16970}"/>
              </a:ext>
            </a:extLst>
          </p:cNvPr>
          <p:cNvCxnSpPr>
            <a:cxnSpLocks/>
          </p:cNvCxnSpPr>
          <p:nvPr/>
        </p:nvCxnSpPr>
        <p:spPr>
          <a:xfrm flipH="1">
            <a:off x="6542674" y="6226315"/>
            <a:ext cx="10114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D9FFC95-30A8-CC26-6050-53E410F06ECE}"/>
              </a:ext>
            </a:extLst>
          </p:cNvPr>
          <p:cNvSpPr txBox="1"/>
          <p:nvPr/>
        </p:nvSpPr>
        <p:spPr>
          <a:xfrm>
            <a:off x="7655113" y="5920852"/>
            <a:ext cx="3695950" cy="645995"/>
          </a:xfrm>
          <a:prstGeom prst="rect">
            <a:avLst/>
          </a:prstGeom>
          <a:noFill/>
        </p:spPr>
        <p:txBody>
          <a:bodyPr wrap="square" rtlCol="0">
            <a:spAutoFit/>
          </a:bodyPr>
          <a:lstStyle/>
          <a:p>
            <a:r>
              <a:rPr lang="en-US" sz="1799" dirty="0">
                <a:latin typeface="Palatino-Roman"/>
                <a:cs typeface="Times New Roman" panose="02020603050405020304" pitchFamily="18" charset="0"/>
              </a:rPr>
              <a:t>‘non-decision time’ sensory encoding and motor delays</a:t>
            </a:r>
            <a:endParaRPr lang="en-IE" sz="1799" dirty="0"/>
          </a:p>
        </p:txBody>
      </p:sp>
      <p:sp>
        <p:nvSpPr>
          <p:cNvPr id="21" name="TextBox 20">
            <a:extLst>
              <a:ext uri="{FF2B5EF4-FFF2-40B4-BE49-F238E27FC236}">
                <a16:creationId xmlns:a16="http://schemas.microsoft.com/office/drawing/2014/main" id="{F372FF83-F18C-C9D0-F587-FF366D83FD35}"/>
              </a:ext>
            </a:extLst>
          </p:cNvPr>
          <p:cNvSpPr txBox="1"/>
          <p:nvPr/>
        </p:nvSpPr>
        <p:spPr>
          <a:xfrm>
            <a:off x="1123700" y="1228303"/>
            <a:ext cx="1085392" cy="369140"/>
          </a:xfrm>
          <a:prstGeom prst="rect">
            <a:avLst/>
          </a:prstGeom>
          <a:solidFill>
            <a:schemeClr val="bg1"/>
          </a:solidFill>
        </p:spPr>
        <p:txBody>
          <a:bodyPr wrap="square">
            <a:spAutoFit/>
          </a:bodyPr>
          <a:lstStyle/>
          <a:p>
            <a:r>
              <a:rPr lang="en-US" sz="1799" dirty="0">
                <a:latin typeface="Palatino-Roman"/>
                <a:cs typeface="Times New Roman" panose="02020603050405020304" pitchFamily="18" charset="0"/>
              </a:rPr>
              <a:t>Correct</a:t>
            </a:r>
            <a:endParaRPr lang="en-IE" sz="1799" dirty="0"/>
          </a:p>
        </p:txBody>
      </p:sp>
      <p:sp>
        <p:nvSpPr>
          <p:cNvPr id="23" name="TextBox 22">
            <a:extLst>
              <a:ext uri="{FF2B5EF4-FFF2-40B4-BE49-F238E27FC236}">
                <a16:creationId xmlns:a16="http://schemas.microsoft.com/office/drawing/2014/main" id="{172506E3-2EBD-9184-F7FD-F3FD6B8A963B}"/>
              </a:ext>
            </a:extLst>
          </p:cNvPr>
          <p:cNvSpPr txBox="1"/>
          <p:nvPr/>
        </p:nvSpPr>
        <p:spPr>
          <a:xfrm>
            <a:off x="1175518" y="3319838"/>
            <a:ext cx="1085392" cy="369140"/>
          </a:xfrm>
          <a:prstGeom prst="rect">
            <a:avLst/>
          </a:prstGeom>
          <a:solidFill>
            <a:schemeClr val="bg1"/>
          </a:solidFill>
        </p:spPr>
        <p:txBody>
          <a:bodyPr wrap="square">
            <a:spAutoFit/>
          </a:bodyPr>
          <a:lstStyle/>
          <a:p>
            <a:r>
              <a:rPr lang="en-US" sz="1799" dirty="0">
                <a:latin typeface="Palatino-Roman"/>
                <a:cs typeface="Times New Roman" panose="02020603050405020304" pitchFamily="18" charset="0"/>
              </a:rPr>
              <a:t>Error</a:t>
            </a:r>
            <a:endParaRPr lang="en-IE" sz="1799" dirty="0"/>
          </a:p>
        </p:txBody>
      </p:sp>
      <p:sp>
        <p:nvSpPr>
          <p:cNvPr id="15" name="Title 14">
            <a:extLst>
              <a:ext uri="{FF2B5EF4-FFF2-40B4-BE49-F238E27FC236}">
                <a16:creationId xmlns:a16="http://schemas.microsoft.com/office/drawing/2014/main" id="{46032DD9-6962-68CB-A4C3-30F29559E28F}"/>
              </a:ext>
            </a:extLst>
          </p:cNvPr>
          <p:cNvSpPr>
            <a:spLocks noGrp="1"/>
          </p:cNvSpPr>
          <p:nvPr>
            <p:ph type="title"/>
          </p:nvPr>
        </p:nvSpPr>
        <p:spPr/>
        <p:txBody>
          <a:bodyPr/>
          <a:lstStyle/>
          <a:p>
            <a:r>
              <a:rPr lang="en-US" dirty="0"/>
              <a:t>The Drift Diffusion Model</a:t>
            </a:r>
            <a:endParaRPr lang="en-NL" dirty="0"/>
          </a:p>
        </p:txBody>
      </p:sp>
    </p:spTree>
    <p:extLst>
      <p:ext uri="{BB962C8B-B14F-4D97-AF65-F5344CB8AC3E}">
        <p14:creationId xmlns:p14="http://schemas.microsoft.com/office/powerpoint/2010/main" val="29370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xEl>
                                              <p:pRg st="3" end="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xEl>
                                              <p:pRg st="4" end="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
                                            <p:txEl>
                                              <p:pRg st="5" end="5"/>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2" grpId="0" animBg="1"/>
      <p:bldP spid="16" grpId="0"/>
      <p:bldP spid="17" grpId="0" animBg="1"/>
      <p:bldP spid="20" grpId="0"/>
      <p:bldP spid="24" grpId="0"/>
      <p:bldP spid="25" grpId="0"/>
      <p:bldP spid="26" grpId="0" animBg="1"/>
      <p:bldP spid="3" grpId="0" animBg="1"/>
      <p:bldP spid="7" grpId="0"/>
      <p:bldP spid="9" grpId="0" animBg="1"/>
      <p:bldP spid="19" grpId="0"/>
      <p:bldP spid="21"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97A5-2B65-E64D-8F87-688BFF69D117}"/>
              </a:ext>
            </a:extLst>
          </p:cNvPr>
          <p:cNvSpPr>
            <a:spLocks noGrp="1"/>
          </p:cNvSpPr>
          <p:nvPr>
            <p:ph type="title"/>
          </p:nvPr>
        </p:nvSpPr>
        <p:spPr/>
        <p:txBody>
          <a:bodyPr>
            <a:normAutofit/>
          </a:bodyPr>
          <a:lstStyle/>
          <a:p>
            <a:r>
              <a:rPr lang="en-US" dirty="0"/>
              <a:t>The Drift Diffusion Model</a:t>
            </a:r>
          </a:p>
        </p:txBody>
      </p:sp>
      <p:sp>
        <p:nvSpPr>
          <p:cNvPr id="3" name="Content Placeholder 2">
            <a:extLst>
              <a:ext uri="{FF2B5EF4-FFF2-40B4-BE49-F238E27FC236}">
                <a16:creationId xmlns:a16="http://schemas.microsoft.com/office/drawing/2014/main" id="{93CC1C2C-0379-A723-4050-71E1A0F69C12}"/>
              </a:ext>
            </a:extLst>
          </p:cNvPr>
          <p:cNvSpPr>
            <a:spLocks noGrp="1"/>
          </p:cNvSpPr>
          <p:nvPr>
            <p:ph idx="1"/>
          </p:nvPr>
        </p:nvSpPr>
        <p:spPr>
          <a:xfrm>
            <a:off x="617394" y="1664803"/>
            <a:ext cx="4472983" cy="5193197"/>
          </a:xfrm>
        </p:spPr>
        <p:txBody>
          <a:bodyPr>
            <a:noAutofit/>
          </a:bodyPr>
          <a:lstStyle/>
          <a:p>
            <a:r>
              <a:rPr lang="en-US" sz="2000" dirty="0">
                <a:latin typeface="Calibri" panose="020F0502020204030204" pitchFamily="34" charset="0"/>
                <a:cs typeface="Calibri" panose="020F0502020204030204" pitchFamily="34" charset="0"/>
              </a:rPr>
              <a:t>Each parameter </a:t>
            </a:r>
            <a:r>
              <a:rPr lang="en-US" sz="2000" i="1" dirty="0">
                <a:latin typeface="Calibri" panose="020F0502020204030204" pitchFamily="34" charset="0"/>
                <a:cs typeface="Calibri" panose="020F0502020204030204" pitchFamily="34" charset="0"/>
              </a:rPr>
              <a:t>uniquely</a:t>
            </a:r>
            <a:r>
              <a:rPr lang="en-US" sz="2000" dirty="0">
                <a:latin typeface="Calibri" panose="020F0502020204030204" pitchFamily="34" charset="0"/>
                <a:cs typeface="Calibri" panose="020F0502020204030204" pitchFamily="34" charset="0"/>
              </a:rPr>
              <a:t> affects RT distributions and accuracies.</a:t>
            </a:r>
          </a:p>
          <a:p>
            <a:r>
              <a:rPr lang="en-US" sz="2000" dirty="0">
                <a:latin typeface="Calibri" panose="020F0502020204030204" pitchFamily="34" charset="0"/>
                <a:cs typeface="Calibri" panose="020F0502020204030204" pitchFamily="34" charset="0"/>
              </a:rPr>
              <a:t>For each set of parameters (i.e. for each experimental condition), we obtain a choice probability P(Correct) and two predicted RT distributions: correct and error responses (or left vs right responses).</a:t>
            </a:r>
          </a:p>
          <a:p>
            <a:r>
              <a:rPr lang="en-US" sz="2000" b="1" dirty="0">
                <a:latin typeface="Calibri" panose="020F0502020204030204" pitchFamily="34" charset="0"/>
                <a:cs typeface="Calibri" panose="020F0502020204030204" pitchFamily="34" charset="0"/>
              </a:rPr>
              <a:t>Selective influence</a:t>
            </a:r>
            <a:r>
              <a:rPr lang="en-US" sz="2000" dirty="0">
                <a:latin typeface="Calibri" panose="020F0502020204030204" pitchFamily="34" charset="0"/>
                <a:cs typeface="Calibri" panose="020F0502020204030204" pitchFamily="34" charset="0"/>
              </a:rPr>
              <a:t>: an experimental manipulation that influences just a single parameter—all other parameters can be shared across the conditions. </a:t>
            </a:r>
          </a:p>
          <a:p>
            <a:pPr marL="0" indent="0">
              <a:buNone/>
            </a:pPr>
            <a:endParaRPr lang="en-NL" sz="2000" dirty="0">
              <a:latin typeface="Calibri" panose="020F0502020204030204" pitchFamily="34" charset="0"/>
              <a:cs typeface="Calibri" panose="020F0502020204030204" pitchFamily="34" charset="0"/>
            </a:endParaRPr>
          </a:p>
        </p:txBody>
      </p:sp>
      <p:pic>
        <p:nvPicPr>
          <p:cNvPr id="3074" name="Picture 2">
            <a:extLst>
              <a:ext uri="{FF2B5EF4-FFF2-40B4-BE49-F238E27FC236}">
                <a16:creationId xmlns:a16="http://schemas.microsoft.com/office/drawing/2014/main" id="{EECF090E-010D-341A-A0C1-80DCD222B6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0079" y="1253969"/>
            <a:ext cx="6397468" cy="47981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4632D0-2B3E-3FBF-E8E3-7EC439F7EDCA}"/>
              </a:ext>
            </a:extLst>
          </p:cNvPr>
          <p:cNvSpPr txBox="1"/>
          <p:nvPr/>
        </p:nvSpPr>
        <p:spPr>
          <a:xfrm>
            <a:off x="5791359" y="6467978"/>
            <a:ext cx="9143411" cy="276855"/>
          </a:xfrm>
          <a:prstGeom prst="rect">
            <a:avLst/>
          </a:prstGeom>
          <a:noFill/>
        </p:spPr>
        <p:txBody>
          <a:bodyPr wrap="square">
            <a:spAutoFit/>
          </a:bodyPr>
          <a:lstStyle/>
          <a:p>
            <a:r>
              <a:rPr lang="en-NL" sz="1199" dirty="0"/>
              <a:t>https://dominiquemakowski.github.io/CognitiveModels/4b_rt_generative.</a:t>
            </a:r>
            <a:r>
              <a:rPr lang="en-NL" sz="900" dirty="0"/>
              <a:t>html</a:t>
            </a:r>
            <a:endParaRPr lang="en-NL" sz="1199" dirty="0"/>
          </a:p>
        </p:txBody>
      </p:sp>
    </p:spTree>
    <p:extLst>
      <p:ext uri="{BB962C8B-B14F-4D97-AF65-F5344CB8AC3E}">
        <p14:creationId xmlns:p14="http://schemas.microsoft.com/office/powerpoint/2010/main" val="51601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E87F97-CBC7-517D-6CB6-E3A03B6ED35B}"/>
              </a:ext>
            </a:extLst>
          </p:cNvPr>
          <p:cNvSpPr>
            <a:spLocks noGrp="1"/>
          </p:cNvSpPr>
          <p:nvPr>
            <p:ph type="sldNum" sz="quarter" idx="12"/>
          </p:nvPr>
        </p:nvSpPr>
        <p:spPr/>
        <p:txBody>
          <a:bodyPr/>
          <a:lstStyle/>
          <a:p>
            <a:fld id="{0449AC51-1418-4680-A01C-9E75877FAF7A}" type="slidenum">
              <a:rPr lang="en-IE" smtClean="0"/>
              <a:t>23</a:t>
            </a:fld>
            <a:endParaRPr lang="en-IE"/>
          </a:p>
        </p:txBody>
      </p:sp>
      <p:sp>
        <p:nvSpPr>
          <p:cNvPr id="2" name="Title 1">
            <a:extLst>
              <a:ext uri="{FF2B5EF4-FFF2-40B4-BE49-F238E27FC236}">
                <a16:creationId xmlns:a16="http://schemas.microsoft.com/office/drawing/2014/main" id="{88E5812C-3925-3BAC-18BD-AD06EE8408BC}"/>
              </a:ext>
            </a:extLst>
          </p:cNvPr>
          <p:cNvSpPr>
            <a:spLocks noGrp="1"/>
          </p:cNvSpPr>
          <p:nvPr>
            <p:ph type="title"/>
          </p:nvPr>
        </p:nvSpPr>
        <p:spPr/>
        <p:txBody>
          <a:bodyPr/>
          <a:lstStyle/>
          <a:p>
            <a:r>
              <a:rPr lang="en-NL" dirty="0"/>
              <a:t>The DDM’s ingredients</a:t>
            </a:r>
          </a:p>
        </p:txBody>
      </p:sp>
      <p:sp>
        <p:nvSpPr>
          <p:cNvPr id="3" name="Content Placeholder 2">
            <a:extLst>
              <a:ext uri="{FF2B5EF4-FFF2-40B4-BE49-F238E27FC236}">
                <a16:creationId xmlns:a16="http://schemas.microsoft.com/office/drawing/2014/main" id="{1B80EDBF-838F-B312-E54A-D5C769835379}"/>
              </a:ext>
            </a:extLst>
          </p:cNvPr>
          <p:cNvSpPr>
            <a:spLocks noGrp="1"/>
          </p:cNvSpPr>
          <p:nvPr>
            <p:ph idx="1"/>
          </p:nvPr>
        </p:nvSpPr>
        <p:spPr/>
        <p:txBody>
          <a:bodyPr/>
          <a:lstStyle/>
          <a:p>
            <a:endParaRPr lang="en-NL"/>
          </a:p>
        </p:txBody>
      </p:sp>
      <p:pic>
        <p:nvPicPr>
          <p:cNvPr id="1026" name="Picture 2" descr="The Function of Ingredients in Cake - Baking Kneads, LLC">
            <a:extLst>
              <a:ext uri="{FF2B5EF4-FFF2-40B4-BE49-F238E27FC236}">
                <a16:creationId xmlns:a16="http://schemas.microsoft.com/office/drawing/2014/main" id="{BF2E523F-328A-0565-630F-CA09EAC6C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465" y="1262274"/>
            <a:ext cx="7552566" cy="5051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27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ddm-updown-slowfast.gif" descr="ddm-updown-slowfast.gif"/>
          <p:cNvPicPr>
            <a:picLocks/>
          </p:cNvPicPr>
          <p:nvPr/>
        </p:nvPicPr>
        <p:blipFill>
          <a:blip r:embed="rId3"/>
          <a:stretch>
            <a:fillRect/>
          </a:stretch>
        </p:blipFill>
        <p:spPr>
          <a:xfrm>
            <a:off x="2933584" y="1057189"/>
            <a:ext cx="6324833" cy="4743624"/>
          </a:xfrm>
          <a:prstGeom prst="rect">
            <a:avLst/>
          </a:prstGeom>
          <a:ln w="12700">
            <a:miter lim="400000"/>
          </a:ln>
        </p:spPr>
      </p:pic>
      <p:sp>
        <p:nvSpPr>
          <p:cNvPr id="171" name="Line"/>
          <p:cNvSpPr/>
          <p:nvPr/>
        </p:nvSpPr>
        <p:spPr>
          <a:xfrm>
            <a:off x="5896854" y="788245"/>
            <a:ext cx="1116065" cy="1"/>
          </a:xfrm>
          <a:prstGeom prst="line">
            <a:avLst/>
          </a:prstGeom>
          <a:ln w="25400">
            <a:solidFill>
              <a:srgbClr val="000000"/>
            </a:solidFill>
            <a:miter lim="400000"/>
            <a:headEnd type="triangle" w="lg" len="lg"/>
            <a:tailEnd type="triangle" w="lg" len="lg"/>
          </a:ln>
        </p:spPr>
        <p:txBody>
          <a:bodyPr lIns="35700" tIns="35700" rIns="35700" bIns="35700" anchor="ctr"/>
          <a:lstStyle/>
          <a:p>
            <a:pPr>
              <a:defRPr sz="2400"/>
            </a:pPr>
            <a:endParaRPr sz="1687" dirty="0"/>
          </a:p>
        </p:txBody>
      </p:sp>
      <p:sp>
        <p:nvSpPr>
          <p:cNvPr id="173" name="time"/>
          <p:cNvSpPr txBox="1"/>
          <p:nvPr/>
        </p:nvSpPr>
        <p:spPr>
          <a:xfrm>
            <a:off x="9207291" y="3187554"/>
            <a:ext cx="786665" cy="48289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00" tIns="35700" rIns="35700" bIns="35700" anchor="ctr">
            <a:spAutoFit/>
          </a:bodyPr>
          <a:lstStyle/>
          <a:p>
            <a:r>
              <a:rPr sz="2671"/>
              <a:t>time </a:t>
            </a:r>
          </a:p>
        </p:txBody>
      </p:sp>
      <p:sp>
        <p:nvSpPr>
          <p:cNvPr id="174" name="Line"/>
          <p:cNvSpPr/>
          <p:nvPr/>
        </p:nvSpPr>
        <p:spPr>
          <a:xfrm>
            <a:off x="10025449" y="3429000"/>
            <a:ext cx="204460" cy="0"/>
          </a:xfrm>
          <a:prstGeom prst="line">
            <a:avLst/>
          </a:prstGeom>
          <a:ln w="25400">
            <a:solidFill>
              <a:srgbClr val="000000"/>
            </a:solidFill>
            <a:miter lim="400000"/>
            <a:tailEnd type="triangle"/>
          </a:ln>
        </p:spPr>
        <p:txBody>
          <a:bodyPr lIns="35700" tIns="35700" rIns="35700" bIns="35700" anchor="ctr"/>
          <a:lstStyle/>
          <a:p>
            <a:pPr>
              <a:defRPr sz="2400"/>
            </a:pPr>
            <a:endParaRPr sz="1687"/>
          </a:p>
        </p:txBody>
      </p:sp>
      <p:sp>
        <p:nvSpPr>
          <p:cNvPr id="2" name="Title 1">
            <a:extLst>
              <a:ext uri="{FF2B5EF4-FFF2-40B4-BE49-F238E27FC236}">
                <a16:creationId xmlns:a16="http://schemas.microsoft.com/office/drawing/2014/main" id="{9EAD7252-262C-4E1B-1EE4-94A9BA53A8CB}"/>
              </a:ext>
            </a:extLst>
          </p:cNvPr>
          <p:cNvSpPr>
            <a:spLocks noGrp="1"/>
          </p:cNvSpPr>
          <p:nvPr>
            <p:ph type="title"/>
          </p:nvPr>
        </p:nvSpPr>
        <p:spPr>
          <a:xfrm rot="16200000">
            <a:off x="-1970046" y="2620188"/>
            <a:ext cx="6934951" cy="1617625"/>
          </a:xfrm>
        </p:spPr>
        <p:txBody>
          <a:bodyPr/>
          <a:lstStyle/>
          <a:p>
            <a:r>
              <a:rPr lang="en-NL" dirty="0"/>
              <a:t>DDM ingredients: evidence strength</a:t>
            </a:r>
          </a:p>
        </p:txBody>
      </p:sp>
      <p:pic>
        <p:nvPicPr>
          <p:cNvPr id="16" name="Picture 16">
            <a:extLst>
              <a:ext uri="{FF2B5EF4-FFF2-40B4-BE49-F238E27FC236}">
                <a16:creationId xmlns:a16="http://schemas.microsoft.com/office/drawing/2014/main" id="{182AF393-BF7B-FE47-83FA-D5AF6677E51D}"/>
              </a:ext>
            </a:extLst>
          </p:cNvPr>
          <p:cNvPicPr>
            <a:picLocks noChangeAspect="1" noChangeArrowheads="1"/>
          </p:cNvPicPr>
          <p:nvPr/>
        </p:nvPicPr>
        <p:blipFill>
          <a:blip r:embed="rId4" cstate="print"/>
          <a:srcRect t="70551"/>
          <a:stretch>
            <a:fillRect/>
          </a:stretch>
        </p:blipFill>
        <p:spPr bwMode="auto">
          <a:xfrm rot="10800000">
            <a:off x="4394200" y="5445224"/>
            <a:ext cx="1092482" cy="935700"/>
          </a:xfrm>
          <a:prstGeom prst="rect">
            <a:avLst/>
          </a:prstGeom>
          <a:noFill/>
          <a:ln w="9525" cap="flat">
            <a:noFill/>
            <a:round/>
            <a:headEnd/>
            <a:tailEnd/>
          </a:ln>
          <a:effectLst/>
        </p:spPr>
      </p:pic>
      <p:pic>
        <p:nvPicPr>
          <p:cNvPr id="17" name="Picture 16">
            <a:extLst>
              <a:ext uri="{FF2B5EF4-FFF2-40B4-BE49-F238E27FC236}">
                <a16:creationId xmlns:a16="http://schemas.microsoft.com/office/drawing/2014/main" id="{A9602B06-4894-8446-BAF8-150BB351730B}"/>
              </a:ext>
            </a:extLst>
          </p:cNvPr>
          <p:cNvPicPr>
            <a:picLocks noChangeAspect="1" noChangeArrowheads="1"/>
          </p:cNvPicPr>
          <p:nvPr/>
        </p:nvPicPr>
        <p:blipFill>
          <a:blip r:embed="rId4" cstate="print"/>
          <a:srcRect t="37795" b="34489"/>
          <a:stretch>
            <a:fillRect/>
          </a:stretch>
        </p:blipFill>
        <p:spPr bwMode="auto">
          <a:xfrm rot="10800000">
            <a:off x="7618595" y="5517232"/>
            <a:ext cx="1099161" cy="886042"/>
          </a:xfrm>
          <a:prstGeom prst="rect">
            <a:avLst/>
          </a:prstGeom>
          <a:noFill/>
          <a:ln w="9525" cap="flat">
            <a:noFill/>
            <a:round/>
            <a:headEnd/>
            <a:tailEnd/>
          </a:ln>
          <a:effectLst/>
        </p:spPr>
      </p:pic>
      <p:pic>
        <p:nvPicPr>
          <p:cNvPr id="18" name="Picture 16">
            <a:extLst>
              <a:ext uri="{FF2B5EF4-FFF2-40B4-BE49-F238E27FC236}">
                <a16:creationId xmlns:a16="http://schemas.microsoft.com/office/drawing/2014/main" id="{97556BCD-326D-144C-9A3C-1B1A493C893A}"/>
              </a:ext>
            </a:extLst>
          </p:cNvPr>
          <p:cNvPicPr>
            <a:picLocks noChangeAspect="1" noChangeArrowheads="1"/>
          </p:cNvPicPr>
          <p:nvPr/>
        </p:nvPicPr>
        <p:blipFill>
          <a:blip r:embed="rId4" cstate="print"/>
          <a:srcRect t="37795" b="34489"/>
          <a:stretch>
            <a:fillRect/>
          </a:stretch>
        </p:blipFill>
        <p:spPr bwMode="auto">
          <a:xfrm>
            <a:off x="7485464" y="339764"/>
            <a:ext cx="1099161" cy="886042"/>
          </a:xfrm>
          <a:prstGeom prst="rect">
            <a:avLst/>
          </a:prstGeom>
          <a:noFill/>
          <a:ln w="9525" cap="flat">
            <a:noFill/>
            <a:round/>
            <a:headEnd/>
            <a:tailEnd/>
          </a:ln>
          <a:effectLst/>
        </p:spPr>
      </p:pic>
      <p:pic>
        <p:nvPicPr>
          <p:cNvPr id="19" name="Picture 16">
            <a:extLst>
              <a:ext uri="{FF2B5EF4-FFF2-40B4-BE49-F238E27FC236}">
                <a16:creationId xmlns:a16="http://schemas.microsoft.com/office/drawing/2014/main" id="{6A296CF3-F9CB-194E-82B2-258CDC17E164}"/>
              </a:ext>
            </a:extLst>
          </p:cNvPr>
          <p:cNvPicPr>
            <a:picLocks noChangeAspect="1" noChangeArrowheads="1"/>
          </p:cNvPicPr>
          <p:nvPr/>
        </p:nvPicPr>
        <p:blipFill>
          <a:blip r:embed="rId4" cstate="print"/>
          <a:srcRect t="70551"/>
          <a:stretch>
            <a:fillRect/>
          </a:stretch>
        </p:blipFill>
        <p:spPr bwMode="auto">
          <a:xfrm>
            <a:off x="4439816" y="376936"/>
            <a:ext cx="1092482" cy="935700"/>
          </a:xfrm>
          <a:prstGeom prst="rect">
            <a:avLst/>
          </a:prstGeom>
          <a:noFill/>
          <a:ln w="9525" cap="flat">
            <a:noFill/>
            <a:round/>
            <a:headEnd/>
            <a:tailEnd/>
          </a:ln>
          <a:effectLst/>
        </p:spPr>
      </p:pic>
      <p:sp>
        <p:nvSpPr>
          <p:cNvPr id="20" name="Line">
            <a:extLst>
              <a:ext uri="{FF2B5EF4-FFF2-40B4-BE49-F238E27FC236}">
                <a16:creationId xmlns:a16="http://schemas.microsoft.com/office/drawing/2014/main" id="{3322ECD8-7266-3E48-B118-577EAB35E68B}"/>
              </a:ext>
            </a:extLst>
          </p:cNvPr>
          <p:cNvSpPr/>
          <p:nvPr/>
        </p:nvSpPr>
        <p:spPr>
          <a:xfrm>
            <a:off x="5896854" y="5949280"/>
            <a:ext cx="1116065" cy="1"/>
          </a:xfrm>
          <a:prstGeom prst="line">
            <a:avLst/>
          </a:prstGeom>
          <a:ln w="25400">
            <a:solidFill>
              <a:srgbClr val="000000"/>
            </a:solidFill>
            <a:miter lim="400000"/>
            <a:headEnd type="triangle" w="lg" len="lg"/>
            <a:tailEnd type="triangle" w="lg" len="lg"/>
          </a:ln>
        </p:spPr>
        <p:txBody>
          <a:bodyPr lIns="35700" tIns="35700" rIns="35700" bIns="35700" anchor="ctr"/>
          <a:lstStyle/>
          <a:p>
            <a:pPr>
              <a:defRPr sz="2400"/>
            </a:pPr>
            <a:endParaRPr sz="1687" dirty="0"/>
          </a:p>
        </p:txBody>
      </p:sp>
    </p:spTree>
    <p:extLst>
      <p:ext uri="{BB962C8B-B14F-4D97-AF65-F5344CB8AC3E}">
        <p14:creationId xmlns:p14="http://schemas.microsoft.com/office/powerpoint/2010/main" val="404344437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E11297-593B-AAE3-5457-E7CB414858C5}"/>
              </a:ext>
            </a:extLst>
          </p:cNvPr>
          <p:cNvSpPr>
            <a:spLocks noGrp="1"/>
          </p:cNvSpPr>
          <p:nvPr>
            <p:ph type="title"/>
          </p:nvPr>
        </p:nvSpPr>
        <p:spPr>
          <a:xfrm>
            <a:off x="838200" y="114604"/>
            <a:ext cx="10515600" cy="1325563"/>
          </a:xfrm>
        </p:spPr>
        <p:txBody>
          <a:bodyPr/>
          <a:lstStyle/>
          <a:p>
            <a:r>
              <a:rPr lang="en-NL" dirty="0"/>
              <a:t>Changing evidence strength</a:t>
            </a:r>
          </a:p>
        </p:txBody>
      </p:sp>
      <p:sp>
        <p:nvSpPr>
          <p:cNvPr id="3" name="Slide Number Placeholder 2">
            <a:extLst>
              <a:ext uri="{FF2B5EF4-FFF2-40B4-BE49-F238E27FC236}">
                <a16:creationId xmlns:a16="http://schemas.microsoft.com/office/drawing/2014/main" id="{B0932C72-C2ED-CDA6-0AA0-66932732DB08}"/>
              </a:ext>
            </a:extLst>
          </p:cNvPr>
          <p:cNvSpPr>
            <a:spLocks noGrp="1"/>
          </p:cNvSpPr>
          <p:nvPr>
            <p:ph type="sldNum" sz="quarter" idx="12"/>
          </p:nvPr>
        </p:nvSpPr>
        <p:spPr/>
        <p:txBody>
          <a:bodyPr/>
          <a:lstStyle/>
          <a:p>
            <a:fld id="{86CB4B4D-7CA3-9044-876B-883B54F8677D}" type="slidenum">
              <a:rPr lang="en-NL" smtClean="0"/>
              <a:t>25</a:t>
            </a:fld>
            <a:endParaRPr lang="en-NL"/>
          </a:p>
        </p:txBody>
      </p:sp>
      <p:pic>
        <p:nvPicPr>
          <p:cNvPr id="7" name="Picture 6">
            <a:extLst>
              <a:ext uri="{FF2B5EF4-FFF2-40B4-BE49-F238E27FC236}">
                <a16:creationId xmlns:a16="http://schemas.microsoft.com/office/drawing/2014/main" id="{7BB0006A-54BF-C237-519A-1087137C25F5}"/>
              </a:ext>
            </a:extLst>
          </p:cNvPr>
          <p:cNvPicPr>
            <a:picLocks noChangeAspect="1"/>
          </p:cNvPicPr>
          <p:nvPr/>
        </p:nvPicPr>
        <p:blipFill>
          <a:blip r:embed="rId2"/>
          <a:stretch>
            <a:fillRect/>
          </a:stretch>
        </p:blipFill>
        <p:spPr>
          <a:xfrm>
            <a:off x="1151312" y="1292096"/>
            <a:ext cx="3601295" cy="5122231"/>
          </a:xfrm>
          <a:prstGeom prst="rect">
            <a:avLst/>
          </a:prstGeom>
        </p:spPr>
      </p:pic>
      <p:sp>
        <p:nvSpPr>
          <p:cNvPr id="8" name="TextBox 7">
            <a:extLst>
              <a:ext uri="{FF2B5EF4-FFF2-40B4-BE49-F238E27FC236}">
                <a16:creationId xmlns:a16="http://schemas.microsoft.com/office/drawing/2014/main" id="{85171D43-7F63-06C9-E71D-4062314F3E54}"/>
              </a:ext>
            </a:extLst>
          </p:cNvPr>
          <p:cNvSpPr txBox="1"/>
          <p:nvPr/>
        </p:nvSpPr>
        <p:spPr>
          <a:xfrm>
            <a:off x="471501" y="6379493"/>
            <a:ext cx="2213642" cy="913924"/>
          </a:xfrm>
          <a:prstGeom prst="rect">
            <a:avLst/>
          </a:prstGeom>
          <a:noFill/>
        </p:spPr>
        <p:txBody>
          <a:bodyPr wrap="none" lIns="107944" tIns="107944" rIns="107944" bIns="107944" rtlCol="0">
            <a:noAutofit/>
          </a:bodyPr>
          <a:lstStyle/>
          <a:p>
            <a:r>
              <a:rPr lang="en-NL" sz="1799" dirty="0">
                <a:solidFill>
                  <a:schemeClr val="tx1">
                    <a:lumMod val="85000"/>
                    <a:lumOff val="15000"/>
                  </a:schemeClr>
                </a:solidFill>
              </a:rPr>
              <a:t>Palmer et al. 2005</a:t>
            </a:r>
          </a:p>
        </p:txBody>
      </p:sp>
      <p:grpSp>
        <p:nvGrpSpPr>
          <p:cNvPr id="9" name="Group 8">
            <a:extLst>
              <a:ext uri="{FF2B5EF4-FFF2-40B4-BE49-F238E27FC236}">
                <a16:creationId xmlns:a16="http://schemas.microsoft.com/office/drawing/2014/main" id="{97632954-7880-464A-87AE-3339D5C4D862}"/>
              </a:ext>
            </a:extLst>
          </p:cNvPr>
          <p:cNvGrpSpPr/>
          <p:nvPr/>
        </p:nvGrpSpPr>
        <p:grpSpPr>
          <a:xfrm>
            <a:off x="5436296" y="3620023"/>
            <a:ext cx="6400800" cy="2518039"/>
            <a:chOff x="5528696" y="4246324"/>
            <a:chExt cx="6400800" cy="2518039"/>
          </a:xfrm>
        </p:grpSpPr>
        <p:pic>
          <p:nvPicPr>
            <p:cNvPr id="10" name="Picture 9">
              <a:extLst>
                <a:ext uri="{FF2B5EF4-FFF2-40B4-BE49-F238E27FC236}">
                  <a16:creationId xmlns:a16="http://schemas.microsoft.com/office/drawing/2014/main" id="{A52E9F17-A627-244D-9917-DB92B943E2FE}"/>
                </a:ext>
              </a:extLst>
            </p:cNvPr>
            <p:cNvPicPr>
              <a:picLocks noChangeAspect="1"/>
            </p:cNvPicPr>
            <p:nvPr/>
          </p:nvPicPr>
          <p:blipFill rotWithShape="1">
            <a:blip r:embed="rId3"/>
            <a:srcRect l="36056" t="22073" r="-5280" b="66852"/>
            <a:stretch/>
          </p:blipFill>
          <p:spPr>
            <a:xfrm>
              <a:off x="5528696" y="4246324"/>
              <a:ext cx="6400800" cy="1791222"/>
            </a:xfrm>
            <a:prstGeom prst="rect">
              <a:avLst/>
            </a:prstGeom>
          </p:spPr>
        </p:pic>
        <p:cxnSp>
          <p:nvCxnSpPr>
            <p:cNvPr id="11" name="Straight Arrow Connector 10">
              <a:extLst>
                <a:ext uri="{FF2B5EF4-FFF2-40B4-BE49-F238E27FC236}">
                  <a16:creationId xmlns:a16="http://schemas.microsoft.com/office/drawing/2014/main" id="{40E68E9D-A92A-1A48-997D-AC61A10B5AAB}"/>
                </a:ext>
              </a:extLst>
            </p:cNvPr>
            <p:cNvCxnSpPr/>
            <p:nvPr/>
          </p:nvCxnSpPr>
          <p:spPr>
            <a:xfrm>
              <a:off x="6008914" y="6139543"/>
              <a:ext cx="5312229" cy="0"/>
            </a:xfrm>
            <a:prstGeom prst="straightConnector1">
              <a:avLst/>
            </a:prstGeom>
            <a:ln w="41275">
              <a:solidFill>
                <a:schemeClr val="tx1">
                  <a:lumMod val="85000"/>
                  <a:lumOff val="1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1154DE-CFA4-B143-B83D-0FAAD716691A}"/>
                </a:ext>
              </a:extLst>
            </p:cNvPr>
            <p:cNvSpPr txBox="1"/>
            <p:nvPr/>
          </p:nvSpPr>
          <p:spPr>
            <a:xfrm>
              <a:off x="5718630" y="6241143"/>
              <a:ext cx="5878284" cy="523220"/>
            </a:xfrm>
            <a:prstGeom prst="rect">
              <a:avLst/>
            </a:prstGeom>
            <a:noFill/>
          </p:spPr>
          <p:txBody>
            <a:bodyPr wrap="square" rtlCol="0">
              <a:spAutoFit/>
            </a:bodyPr>
            <a:lstStyle/>
            <a:p>
              <a:pPr algn="ctr"/>
              <a:r>
                <a:rPr lang="es-ES" sz="2800" dirty="0"/>
                <a:t>−   	    </a:t>
              </a:r>
              <a:r>
                <a:rPr lang="es-ES" sz="2800" dirty="0" err="1"/>
                <a:t>drift</a:t>
              </a:r>
              <a:r>
                <a:rPr lang="es-ES" sz="2800" dirty="0"/>
                <a:t> </a:t>
              </a:r>
              <a:r>
                <a:rPr lang="es-ES" sz="2800" dirty="0" err="1"/>
                <a:t>rate</a:t>
              </a:r>
              <a:r>
                <a:rPr lang="es-ES" sz="2800" dirty="0"/>
                <a:t>		+</a:t>
              </a:r>
            </a:p>
          </p:txBody>
        </p:sp>
      </p:grpSp>
      <p:sp>
        <p:nvSpPr>
          <p:cNvPr id="13" name="TextBox 12">
            <a:extLst>
              <a:ext uri="{FF2B5EF4-FFF2-40B4-BE49-F238E27FC236}">
                <a16:creationId xmlns:a16="http://schemas.microsoft.com/office/drawing/2014/main" id="{CD3807F9-FBA8-E247-AC86-78A795B880F2}"/>
              </a:ext>
            </a:extLst>
          </p:cNvPr>
          <p:cNvSpPr txBox="1"/>
          <p:nvPr/>
        </p:nvSpPr>
        <p:spPr>
          <a:xfrm>
            <a:off x="6854936" y="1599264"/>
            <a:ext cx="3628571" cy="1569660"/>
          </a:xfrm>
          <a:prstGeom prst="rect">
            <a:avLst/>
          </a:prstGeom>
          <a:noFill/>
        </p:spPr>
        <p:txBody>
          <a:bodyPr wrap="square" rtlCol="0">
            <a:spAutoFit/>
          </a:bodyPr>
          <a:lstStyle/>
          <a:p>
            <a:r>
              <a:rPr lang="es-ES" sz="2400" dirty="0" err="1"/>
              <a:t>Increasing</a:t>
            </a:r>
            <a:r>
              <a:rPr lang="es-ES" sz="2400" dirty="0"/>
              <a:t> </a:t>
            </a:r>
            <a:r>
              <a:rPr lang="es-ES" sz="2400" dirty="0" err="1"/>
              <a:t>the</a:t>
            </a:r>
            <a:r>
              <a:rPr lang="es-ES" sz="2400" dirty="0"/>
              <a:t> </a:t>
            </a:r>
            <a:r>
              <a:rPr lang="es-ES" sz="2400" dirty="0" err="1"/>
              <a:t>drift</a:t>
            </a:r>
            <a:r>
              <a:rPr lang="es-ES" sz="2400" dirty="0"/>
              <a:t> </a:t>
            </a:r>
            <a:r>
              <a:rPr lang="es-ES" sz="2400" dirty="0" err="1"/>
              <a:t>rate</a:t>
            </a:r>
            <a:r>
              <a:rPr lang="es-ES" sz="2400" dirty="0"/>
              <a:t>:</a:t>
            </a:r>
          </a:p>
          <a:p>
            <a:pPr marL="285750" indent="-285750">
              <a:buFont typeface="Arial" panose="020B0604020202020204" pitchFamily="34" charset="0"/>
              <a:buChar char="•"/>
            </a:pPr>
            <a:r>
              <a:rPr lang="es-ES" sz="2400" dirty="0" err="1"/>
              <a:t>Higher</a:t>
            </a:r>
            <a:r>
              <a:rPr lang="es-ES" sz="2400" dirty="0"/>
              <a:t> </a:t>
            </a:r>
            <a:r>
              <a:rPr lang="es-ES" sz="2400" dirty="0" err="1"/>
              <a:t>accuracy</a:t>
            </a:r>
            <a:endParaRPr lang="es-ES" sz="2400" dirty="0"/>
          </a:p>
          <a:p>
            <a:pPr marL="285750" indent="-285750">
              <a:buFont typeface="Arial" panose="020B0604020202020204" pitchFamily="34" charset="0"/>
              <a:buChar char="•"/>
            </a:pPr>
            <a:r>
              <a:rPr lang="es-ES" sz="2400" dirty="0" err="1"/>
              <a:t>Faster</a:t>
            </a:r>
            <a:r>
              <a:rPr lang="es-ES" sz="2400" dirty="0"/>
              <a:t> RT </a:t>
            </a:r>
            <a:r>
              <a:rPr lang="es-ES" sz="2400" dirty="0" err="1"/>
              <a:t>for</a:t>
            </a:r>
            <a:r>
              <a:rPr lang="es-ES" sz="2400" dirty="0"/>
              <a:t> </a:t>
            </a:r>
            <a:r>
              <a:rPr lang="es-ES" sz="2400" dirty="0" err="1"/>
              <a:t>both</a:t>
            </a:r>
            <a:r>
              <a:rPr lang="es-ES" sz="2400" dirty="0"/>
              <a:t> </a:t>
            </a:r>
            <a:r>
              <a:rPr lang="es-ES" sz="2400" dirty="0" err="1"/>
              <a:t>correct</a:t>
            </a:r>
            <a:r>
              <a:rPr lang="es-ES" sz="2400" dirty="0"/>
              <a:t> and error </a:t>
            </a:r>
            <a:r>
              <a:rPr lang="es-ES" sz="2400" dirty="0" err="1"/>
              <a:t>choices</a:t>
            </a:r>
            <a:r>
              <a:rPr lang="es-ES" sz="2400" dirty="0"/>
              <a:t>.</a:t>
            </a:r>
          </a:p>
        </p:txBody>
      </p:sp>
    </p:spTree>
    <p:extLst>
      <p:ext uri="{BB962C8B-B14F-4D97-AF65-F5344CB8AC3E}">
        <p14:creationId xmlns:p14="http://schemas.microsoft.com/office/powerpoint/2010/main" val="3028850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 name="ddm-bound.gif" descr="ddm-bound.gif"/>
          <p:cNvPicPr>
            <a:picLocks/>
          </p:cNvPicPr>
          <p:nvPr/>
        </p:nvPicPr>
        <p:blipFill>
          <a:blip r:embed="rId3"/>
          <a:stretch>
            <a:fillRect/>
          </a:stretch>
        </p:blipFill>
        <p:spPr>
          <a:xfrm>
            <a:off x="2933584" y="1057189"/>
            <a:ext cx="6324833" cy="4743624"/>
          </a:xfrm>
          <a:prstGeom prst="rect">
            <a:avLst/>
          </a:prstGeom>
          <a:ln w="12700">
            <a:miter lim="400000"/>
          </a:ln>
        </p:spPr>
      </p:pic>
      <p:sp>
        <p:nvSpPr>
          <p:cNvPr id="233" name="time"/>
          <p:cNvSpPr txBox="1"/>
          <p:nvPr/>
        </p:nvSpPr>
        <p:spPr>
          <a:xfrm>
            <a:off x="9207291" y="3187554"/>
            <a:ext cx="786665" cy="48289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00" tIns="35700" rIns="35700" bIns="35700" anchor="ctr">
            <a:spAutoFit/>
          </a:bodyPr>
          <a:lstStyle/>
          <a:p>
            <a:r>
              <a:rPr sz="2671"/>
              <a:t>time </a:t>
            </a:r>
          </a:p>
        </p:txBody>
      </p:sp>
      <p:sp>
        <p:nvSpPr>
          <p:cNvPr id="234" name="Line"/>
          <p:cNvSpPr/>
          <p:nvPr/>
        </p:nvSpPr>
        <p:spPr>
          <a:xfrm>
            <a:off x="10025449" y="3429000"/>
            <a:ext cx="204460" cy="0"/>
          </a:xfrm>
          <a:prstGeom prst="line">
            <a:avLst/>
          </a:prstGeom>
          <a:ln w="25400">
            <a:solidFill>
              <a:srgbClr val="000000"/>
            </a:solidFill>
            <a:miter lim="400000"/>
            <a:tailEnd type="triangle"/>
          </a:ln>
        </p:spPr>
        <p:txBody>
          <a:bodyPr lIns="35700" tIns="35700" rIns="35700" bIns="35700" anchor="ctr"/>
          <a:lstStyle/>
          <a:p>
            <a:pPr>
              <a:defRPr sz="2400"/>
            </a:pPr>
            <a:endParaRPr sz="1687"/>
          </a:p>
        </p:txBody>
      </p:sp>
      <p:sp>
        <p:nvSpPr>
          <p:cNvPr id="2" name="Title 1">
            <a:extLst>
              <a:ext uri="{FF2B5EF4-FFF2-40B4-BE49-F238E27FC236}">
                <a16:creationId xmlns:a16="http://schemas.microsoft.com/office/drawing/2014/main" id="{6F280A67-E549-9841-98A6-DD403AC015ED}"/>
              </a:ext>
            </a:extLst>
          </p:cNvPr>
          <p:cNvSpPr>
            <a:spLocks noGrp="1"/>
          </p:cNvSpPr>
          <p:nvPr>
            <p:ph type="title"/>
          </p:nvPr>
        </p:nvSpPr>
        <p:spPr>
          <a:xfrm rot="16200000">
            <a:off x="-1893885" y="2696349"/>
            <a:ext cx="6934951" cy="1465303"/>
          </a:xfrm>
        </p:spPr>
        <p:txBody>
          <a:bodyPr/>
          <a:lstStyle/>
          <a:p>
            <a:r>
              <a:rPr lang="en-US" dirty="0"/>
              <a:t>DDM ingredients: boundary adjustment</a:t>
            </a:r>
          </a:p>
        </p:txBody>
      </p:sp>
      <p:pic>
        <p:nvPicPr>
          <p:cNvPr id="6" name="Picture 5">
            <a:extLst>
              <a:ext uri="{FF2B5EF4-FFF2-40B4-BE49-F238E27FC236}">
                <a16:creationId xmlns:a16="http://schemas.microsoft.com/office/drawing/2014/main" id="{467CA1DA-08E2-734F-8583-CCE07CD4D995}"/>
              </a:ext>
            </a:extLst>
          </p:cNvPr>
          <p:cNvPicPr>
            <a:picLocks noChangeAspect="1" noChangeArrowheads="1"/>
          </p:cNvPicPr>
          <p:nvPr/>
        </p:nvPicPr>
        <p:blipFill>
          <a:blip r:embed="rId4" cstate="print"/>
          <a:srcRect t="37795" b="34489"/>
          <a:stretch>
            <a:fillRect/>
          </a:stretch>
        </p:blipFill>
        <p:spPr bwMode="auto">
          <a:xfrm rot="10800000">
            <a:off x="7618595" y="5517232"/>
            <a:ext cx="1099161" cy="886042"/>
          </a:xfrm>
          <a:prstGeom prst="rect">
            <a:avLst/>
          </a:prstGeom>
          <a:noFill/>
          <a:ln w="9525" cap="flat">
            <a:noFill/>
            <a:round/>
            <a:headEnd/>
            <a:tailEnd/>
          </a:ln>
          <a:effectLst/>
        </p:spPr>
      </p:pic>
      <p:pic>
        <p:nvPicPr>
          <p:cNvPr id="7" name="Picture 16">
            <a:extLst>
              <a:ext uri="{FF2B5EF4-FFF2-40B4-BE49-F238E27FC236}">
                <a16:creationId xmlns:a16="http://schemas.microsoft.com/office/drawing/2014/main" id="{5804E304-8AD3-2841-8340-12F45D9A6191}"/>
              </a:ext>
            </a:extLst>
          </p:cNvPr>
          <p:cNvPicPr>
            <a:picLocks noChangeAspect="1" noChangeArrowheads="1"/>
          </p:cNvPicPr>
          <p:nvPr/>
        </p:nvPicPr>
        <p:blipFill>
          <a:blip r:embed="rId4" cstate="print"/>
          <a:srcRect t="37795" b="34489"/>
          <a:stretch>
            <a:fillRect/>
          </a:stretch>
        </p:blipFill>
        <p:spPr bwMode="auto">
          <a:xfrm>
            <a:off x="7485464" y="339764"/>
            <a:ext cx="1099161" cy="886042"/>
          </a:xfrm>
          <a:prstGeom prst="rect">
            <a:avLst/>
          </a:prstGeom>
          <a:noFill/>
          <a:ln w="9525" cap="flat">
            <a:noFill/>
            <a:round/>
            <a:headEnd/>
            <a:tailEnd/>
          </a:ln>
          <a:effectLst/>
        </p:spPr>
      </p:pic>
    </p:spTree>
    <p:extLst>
      <p:ext uri="{BB962C8B-B14F-4D97-AF65-F5344CB8AC3E}">
        <p14:creationId xmlns:p14="http://schemas.microsoft.com/office/powerpoint/2010/main" val="238088830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BE6DEF-7862-433C-583B-948D480C4C9B}"/>
              </a:ext>
            </a:extLst>
          </p:cNvPr>
          <p:cNvGrpSpPr/>
          <p:nvPr/>
        </p:nvGrpSpPr>
        <p:grpSpPr>
          <a:xfrm>
            <a:off x="4443167" y="1382731"/>
            <a:ext cx="4677083" cy="2429248"/>
            <a:chOff x="1726244" y="3903922"/>
            <a:chExt cx="5054685" cy="2520900"/>
          </a:xfrm>
        </p:grpSpPr>
        <p:pic>
          <p:nvPicPr>
            <p:cNvPr id="6" name="Content Placeholder 4" descr="A diagram of a high and low bound&#10;&#10;Description automatically generated">
              <a:extLst>
                <a:ext uri="{FF2B5EF4-FFF2-40B4-BE49-F238E27FC236}">
                  <a16:creationId xmlns:a16="http://schemas.microsoft.com/office/drawing/2014/main" id="{59979BDB-5923-B509-54F5-03B6B803999A}"/>
                </a:ext>
              </a:extLst>
            </p:cNvPr>
            <p:cNvPicPr>
              <a:picLocks noChangeAspect="1"/>
            </p:cNvPicPr>
            <p:nvPr/>
          </p:nvPicPr>
          <p:blipFill rotWithShape="1">
            <a:blip r:embed="rId3">
              <a:extLst>
                <a:ext uri="{28A0092B-C50C-407E-A947-70E740481C1C}">
                  <a14:useLocalDpi xmlns:a14="http://schemas.microsoft.com/office/drawing/2010/main" val="0"/>
                </a:ext>
              </a:extLst>
            </a:blip>
            <a:srcRect t="50407"/>
            <a:stretch/>
          </p:blipFill>
          <p:spPr>
            <a:xfrm>
              <a:off x="1726244" y="3903922"/>
              <a:ext cx="4536941" cy="2227621"/>
            </a:xfrm>
            <a:prstGeom prst="rect">
              <a:avLst/>
            </a:prstGeom>
          </p:spPr>
        </p:pic>
        <p:sp>
          <p:nvSpPr>
            <p:cNvPr id="8" name="TextBox 7">
              <a:extLst>
                <a:ext uri="{FF2B5EF4-FFF2-40B4-BE49-F238E27FC236}">
                  <a16:creationId xmlns:a16="http://schemas.microsoft.com/office/drawing/2014/main" id="{0DF52B5F-CFFC-205D-85A2-73863D6107ED}"/>
                </a:ext>
              </a:extLst>
            </p:cNvPr>
            <p:cNvSpPr txBox="1"/>
            <p:nvPr/>
          </p:nvSpPr>
          <p:spPr>
            <a:xfrm>
              <a:off x="4498132" y="6055490"/>
              <a:ext cx="2282797" cy="369332"/>
            </a:xfrm>
            <a:prstGeom prst="rect">
              <a:avLst/>
            </a:prstGeom>
            <a:noFill/>
          </p:spPr>
          <p:txBody>
            <a:bodyPr wrap="square">
              <a:spAutoFit/>
            </a:bodyPr>
            <a:lstStyle/>
            <a:p>
              <a:r>
                <a:rPr lang="en-US" sz="1799" dirty="0" err="1">
                  <a:latin typeface="Calibri" panose="020F0502020204030204" pitchFamily="34" charset="0"/>
                  <a:cs typeface="Calibri" panose="020F0502020204030204" pitchFamily="34" charset="0"/>
                </a:rPr>
                <a:t>Desender</a:t>
              </a:r>
              <a:r>
                <a:rPr lang="en-US" sz="1799" dirty="0">
                  <a:latin typeface="Calibri" panose="020F0502020204030204" pitchFamily="34" charset="0"/>
                  <a:cs typeface="Calibri" panose="020F0502020204030204" pitchFamily="34" charset="0"/>
                </a:rPr>
                <a:t> et al 2019</a:t>
              </a:r>
              <a:endParaRPr lang="en-IE" sz="1799" dirty="0">
                <a:latin typeface="Calibri" panose="020F0502020204030204" pitchFamily="34" charset="0"/>
                <a:cs typeface="Calibri" panose="020F0502020204030204" pitchFamily="34" charset="0"/>
              </a:endParaRPr>
            </a:p>
          </p:txBody>
        </p:sp>
      </p:grpSp>
      <p:sp>
        <p:nvSpPr>
          <p:cNvPr id="11" name="Title 10">
            <a:extLst>
              <a:ext uri="{FF2B5EF4-FFF2-40B4-BE49-F238E27FC236}">
                <a16:creationId xmlns:a16="http://schemas.microsoft.com/office/drawing/2014/main" id="{FEAAECA0-06D2-FEF4-BACE-FF796217C56D}"/>
              </a:ext>
            </a:extLst>
          </p:cNvPr>
          <p:cNvSpPr>
            <a:spLocks noGrp="1"/>
          </p:cNvSpPr>
          <p:nvPr>
            <p:ph type="title"/>
          </p:nvPr>
        </p:nvSpPr>
        <p:spPr>
          <a:xfrm>
            <a:off x="838200" y="103868"/>
            <a:ext cx="10515600" cy="1325563"/>
          </a:xfrm>
        </p:spPr>
        <p:txBody>
          <a:bodyPr/>
          <a:lstStyle/>
          <a:p>
            <a:r>
              <a:rPr lang="en-NL" dirty="0"/>
              <a:t>Speed-accuracy trade-off</a:t>
            </a:r>
          </a:p>
        </p:txBody>
      </p:sp>
      <p:pic>
        <p:nvPicPr>
          <p:cNvPr id="14" name="Picture 13">
            <a:extLst>
              <a:ext uri="{FF2B5EF4-FFF2-40B4-BE49-F238E27FC236}">
                <a16:creationId xmlns:a16="http://schemas.microsoft.com/office/drawing/2014/main" id="{1E485866-7073-ED9D-3264-7B524039EE0E}"/>
              </a:ext>
            </a:extLst>
          </p:cNvPr>
          <p:cNvPicPr>
            <a:picLocks noChangeAspect="1"/>
          </p:cNvPicPr>
          <p:nvPr/>
        </p:nvPicPr>
        <p:blipFill>
          <a:blip r:embed="rId4"/>
          <a:stretch>
            <a:fillRect/>
          </a:stretch>
        </p:blipFill>
        <p:spPr>
          <a:xfrm>
            <a:off x="434649" y="1085806"/>
            <a:ext cx="3601295" cy="5168092"/>
          </a:xfrm>
          <a:prstGeom prst="rect">
            <a:avLst/>
          </a:prstGeom>
        </p:spPr>
      </p:pic>
      <p:pic>
        <p:nvPicPr>
          <p:cNvPr id="15" name="Picture 1" descr="page35image20578928">
            <a:extLst>
              <a:ext uri="{FF2B5EF4-FFF2-40B4-BE49-F238E27FC236}">
                <a16:creationId xmlns:a16="http://schemas.microsoft.com/office/drawing/2014/main" id="{D0C41FB0-F16C-8B51-A734-8388C047C2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592" r="474"/>
          <a:stretch/>
        </p:blipFill>
        <p:spPr bwMode="auto">
          <a:xfrm>
            <a:off x="12412515" y="3483493"/>
            <a:ext cx="2914571" cy="32711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C869A73-FD4A-5A5F-93D0-28B731D1EDC5}"/>
              </a:ext>
            </a:extLst>
          </p:cNvPr>
          <p:cNvSpPr txBox="1"/>
          <p:nvPr/>
        </p:nvSpPr>
        <p:spPr>
          <a:xfrm>
            <a:off x="1069418" y="6296086"/>
            <a:ext cx="913924" cy="913924"/>
          </a:xfrm>
          <a:prstGeom prst="rect">
            <a:avLst/>
          </a:prstGeom>
          <a:noFill/>
        </p:spPr>
        <p:txBody>
          <a:bodyPr wrap="none" lIns="107944" tIns="107944" rIns="107944" bIns="107944" rtlCol="0">
            <a:noAutofit/>
          </a:bodyPr>
          <a:lstStyle/>
          <a:p>
            <a:r>
              <a:rPr lang="en-NL" sz="1799" dirty="0">
                <a:solidFill>
                  <a:schemeClr val="tx1">
                    <a:lumMod val="85000"/>
                    <a:lumOff val="15000"/>
                  </a:schemeClr>
                </a:solidFill>
              </a:rPr>
              <a:t>Palmer et al. 2005</a:t>
            </a:r>
          </a:p>
        </p:txBody>
      </p:sp>
      <p:grpSp>
        <p:nvGrpSpPr>
          <p:cNvPr id="10" name="Group 9">
            <a:extLst>
              <a:ext uri="{FF2B5EF4-FFF2-40B4-BE49-F238E27FC236}">
                <a16:creationId xmlns:a16="http://schemas.microsoft.com/office/drawing/2014/main" id="{D20BB1B9-3454-D742-B094-745782729F53}"/>
              </a:ext>
            </a:extLst>
          </p:cNvPr>
          <p:cNvGrpSpPr/>
          <p:nvPr/>
        </p:nvGrpSpPr>
        <p:grpSpPr>
          <a:xfrm>
            <a:off x="4414982" y="4165599"/>
            <a:ext cx="6125028" cy="2598764"/>
            <a:chOff x="5471886" y="4165599"/>
            <a:chExt cx="6125028" cy="2598764"/>
          </a:xfrm>
        </p:grpSpPr>
        <p:pic>
          <p:nvPicPr>
            <p:cNvPr id="2" name="Picture 1">
              <a:extLst>
                <a:ext uri="{FF2B5EF4-FFF2-40B4-BE49-F238E27FC236}">
                  <a16:creationId xmlns:a16="http://schemas.microsoft.com/office/drawing/2014/main" id="{CEE1F23B-6897-2A47-B707-BD9443AB03F6}"/>
                </a:ext>
              </a:extLst>
            </p:cNvPr>
            <p:cNvPicPr>
              <a:picLocks noChangeAspect="1"/>
            </p:cNvPicPr>
            <p:nvPr/>
          </p:nvPicPr>
          <p:blipFill rotWithShape="1">
            <a:blip r:embed="rId6"/>
            <a:srcRect l="35171" t="32804" b="55979"/>
            <a:stretch/>
          </p:blipFill>
          <p:spPr>
            <a:xfrm>
              <a:off x="5471886" y="4165599"/>
              <a:ext cx="5994356" cy="1814286"/>
            </a:xfrm>
            <a:prstGeom prst="rect">
              <a:avLst/>
            </a:prstGeom>
          </p:spPr>
        </p:pic>
        <p:cxnSp>
          <p:nvCxnSpPr>
            <p:cNvPr id="5" name="Straight Arrow Connector 4">
              <a:extLst>
                <a:ext uri="{FF2B5EF4-FFF2-40B4-BE49-F238E27FC236}">
                  <a16:creationId xmlns:a16="http://schemas.microsoft.com/office/drawing/2014/main" id="{9FC2410D-2041-FD48-A852-40A2004F0D10}"/>
                </a:ext>
              </a:extLst>
            </p:cNvPr>
            <p:cNvCxnSpPr/>
            <p:nvPr/>
          </p:nvCxnSpPr>
          <p:spPr>
            <a:xfrm>
              <a:off x="6008914" y="6139543"/>
              <a:ext cx="5312229" cy="0"/>
            </a:xfrm>
            <a:prstGeom prst="straightConnector1">
              <a:avLst/>
            </a:prstGeom>
            <a:ln w="41275">
              <a:solidFill>
                <a:schemeClr val="tx1">
                  <a:lumMod val="85000"/>
                  <a:lumOff val="1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E3E4997-004E-E34E-9D91-A5ADF84EEFE7}"/>
                </a:ext>
              </a:extLst>
            </p:cNvPr>
            <p:cNvSpPr txBox="1"/>
            <p:nvPr/>
          </p:nvSpPr>
          <p:spPr>
            <a:xfrm>
              <a:off x="5718630" y="6241143"/>
              <a:ext cx="5878284" cy="523220"/>
            </a:xfrm>
            <a:prstGeom prst="rect">
              <a:avLst/>
            </a:prstGeom>
            <a:noFill/>
          </p:spPr>
          <p:txBody>
            <a:bodyPr wrap="square" rtlCol="0">
              <a:spAutoFit/>
            </a:bodyPr>
            <a:lstStyle/>
            <a:p>
              <a:pPr algn="ctr"/>
              <a:r>
                <a:rPr lang="es-ES" sz="2800" dirty="0"/>
                <a:t>−   	    </a:t>
              </a:r>
              <a:r>
                <a:rPr lang="es-ES" sz="2800" dirty="0" err="1"/>
                <a:t>decision</a:t>
              </a:r>
              <a:r>
                <a:rPr lang="es-ES" sz="2800" dirty="0"/>
                <a:t> </a:t>
              </a:r>
              <a:r>
                <a:rPr lang="es-ES" sz="2800" dirty="0" err="1"/>
                <a:t>bound</a:t>
              </a:r>
              <a:r>
                <a:rPr lang="es-ES" sz="2800" dirty="0"/>
                <a:t>		+</a:t>
              </a:r>
            </a:p>
          </p:txBody>
        </p:sp>
      </p:grpSp>
      <p:sp>
        <p:nvSpPr>
          <p:cNvPr id="9" name="TextBox 8">
            <a:extLst>
              <a:ext uri="{FF2B5EF4-FFF2-40B4-BE49-F238E27FC236}">
                <a16:creationId xmlns:a16="http://schemas.microsoft.com/office/drawing/2014/main" id="{090E4A22-2C1C-864C-B620-341529B40B41}"/>
              </a:ext>
            </a:extLst>
          </p:cNvPr>
          <p:cNvSpPr txBox="1"/>
          <p:nvPr/>
        </p:nvSpPr>
        <p:spPr>
          <a:xfrm>
            <a:off x="9009413" y="1674420"/>
            <a:ext cx="3628571" cy="1938992"/>
          </a:xfrm>
          <a:prstGeom prst="rect">
            <a:avLst/>
          </a:prstGeom>
          <a:noFill/>
        </p:spPr>
        <p:txBody>
          <a:bodyPr wrap="square" rtlCol="0">
            <a:spAutoFit/>
          </a:bodyPr>
          <a:lstStyle/>
          <a:p>
            <a:r>
              <a:rPr lang="es-ES" sz="2400" dirty="0" err="1"/>
              <a:t>Increasing</a:t>
            </a:r>
            <a:r>
              <a:rPr lang="es-ES" sz="2400" dirty="0"/>
              <a:t> </a:t>
            </a:r>
            <a:r>
              <a:rPr lang="es-ES" sz="2400" dirty="0" err="1"/>
              <a:t>the</a:t>
            </a:r>
            <a:r>
              <a:rPr lang="es-ES" sz="2400" dirty="0"/>
              <a:t> </a:t>
            </a:r>
            <a:r>
              <a:rPr lang="es-ES" sz="2400" dirty="0" err="1"/>
              <a:t>bound</a:t>
            </a:r>
            <a:r>
              <a:rPr lang="es-ES" sz="2400" dirty="0"/>
              <a:t>:</a:t>
            </a:r>
          </a:p>
          <a:p>
            <a:pPr marL="285750" indent="-285750">
              <a:buFont typeface="Arial" panose="020B0604020202020204" pitchFamily="34" charset="0"/>
              <a:buChar char="•"/>
            </a:pPr>
            <a:r>
              <a:rPr lang="es-ES" sz="2400" dirty="0" err="1"/>
              <a:t>Higher</a:t>
            </a:r>
            <a:r>
              <a:rPr lang="es-ES" sz="2400" dirty="0"/>
              <a:t> </a:t>
            </a:r>
            <a:r>
              <a:rPr lang="es-ES" sz="2400" dirty="0" err="1"/>
              <a:t>accuracy</a:t>
            </a:r>
            <a:endParaRPr lang="es-ES" sz="2400" dirty="0"/>
          </a:p>
          <a:p>
            <a:pPr marL="285750" indent="-285750">
              <a:buFont typeface="Arial" panose="020B0604020202020204" pitchFamily="34" charset="0"/>
              <a:buChar char="•"/>
            </a:pPr>
            <a:r>
              <a:rPr lang="es-ES" sz="2400" dirty="0" err="1"/>
              <a:t>Slower</a:t>
            </a:r>
            <a:r>
              <a:rPr lang="es-ES" sz="2400" dirty="0"/>
              <a:t> RT</a:t>
            </a:r>
          </a:p>
          <a:p>
            <a:pPr marL="285750" indent="-285750">
              <a:buFont typeface="Arial" panose="020B0604020202020204" pitchFamily="34" charset="0"/>
              <a:buChar char="•"/>
            </a:pPr>
            <a:r>
              <a:rPr lang="es-ES" sz="2400" dirty="0" err="1"/>
              <a:t>Increasing</a:t>
            </a:r>
            <a:r>
              <a:rPr lang="es-ES" sz="2400" dirty="0"/>
              <a:t> RT </a:t>
            </a:r>
            <a:r>
              <a:rPr lang="es-ES" sz="2400" dirty="0" err="1"/>
              <a:t>variance</a:t>
            </a:r>
            <a:r>
              <a:rPr lang="es-ES" sz="2400" dirty="0"/>
              <a:t> </a:t>
            </a:r>
          </a:p>
          <a:p>
            <a:pPr marL="285750" indent="-285750">
              <a:buFont typeface="Arial" panose="020B0604020202020204" pitchFamily="34" charset="0"/>
              <a:buChar char="•"/>
            </a:pPr>
            <a:r>
              <a:rPr lang="es-ES" sz="2400" dirty="0" err="1"/>
              <a:t>Decreasing</a:t>
            </a:r>
            <a:r>
              <a:rPr lang="es-ES" sz="2400" dirty="0"/>
              <a:t> </a:t>
            </a:r>
            <a:r>
              <a:rPr lang="es-ES" sz="2400" dirty="0" err="1"/>
              <a:t>skew</a:t>
            </a:r>
            <a:endParaRPr lang="es-ES" sz="2400" dirty="0"/>
          </a:p>
        </p:txBody>
      </p:sp>
      <p:sp>
        <p:nvSpPr>
          <p:cNvPr id="12" name="TextBox 11">
            <a:extLst>
              <a:ext uri="{FF2B5EF4-FFF2-40B4-BE49-F238E27FC236}">
                <a16:creationId xmlns:a16="http://schemas.microsoft.com/office/drawing/2014/main" id="{20EDA1CE-61A6-EE4A-B3C6-DAA8E6B5B158}"/>
              </a:ext>
            </a:extLst>
          </p:cNvPr>
          <p:cNvSpPr txBox="1"/>
          <p:nvPr/>
        </p:nvSpPr>
        <p:spPr>
          <a:xfrm>
            <a:off x="5688280" y="4928260"/>
            <a:ext cx="1246909" cy="646331"/>
          </a:xfrm>
          <a:prstGeom prst="rect">
            <a:avLst/>
          </a:prstGeom>
          <a:noFill/>
        </p:spPr>
        <p:txBody>
          <a:bodyPr wrap="square" rtlCol="0">
            <a:spAutoFit/>
          </a:bodyPr>
          <a:lstStyle/>
          <a:p>
            <a:r>
              <a:rPr lang="es-ES" dirty="0" err="1">
                <a:solidFill>
                  <a:srgbClr val="0070C0"/>
                </a:solidFill>
              </a:rPr>
              <a:t>Correct</a:t>
            </a:r>
            <a:endParaRPr lang="es-ES" dirty="0">
              <a:solidFill>
                <a:srgbClr val="0070C0"/>
              </a:solidFill>
            </a:endParaRPr>
          </a:p>
          <a:p>
            <a:r>
              <a:rPr lang="es-ES" dirty="0">
                <a:solidFill>
                  <a:srgbClr val="FF7700"/>
                </a:solidFill>
              </a:rPr>
              <a:t>Error</a:t>
            </a:r>
            <a:r>
              <a:rPr lang="es-ES" dirty="0"/>
              <a:t> </a:t>
            </a:r>
          </a:p>
        </p:txBody>
      </p:sp>
    </p:spTree>
    <p:extLst>
      <p:ext uri="{BB962C8B-B14F-4D97-AF65-F5344CB8AC3E}">
        <p14:creationId xmlns:p14="http://schemas.microsoft.com/office/powerpoint/2010/main" val="155913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ddm-startingpoint.gif" descr="ddm-startingpoint.gif"/>
          <p:cNvPicPr>
            <a:picLocks/>
          </p:cNvPicPr>
          <p:nvPr/>
        </p:nvPicPr>
        <p:blipFill>
          <a:blip r:embed="rId3"/>
          <a:stretch>
            <a:fillRect/>
          </a:stretch>
        </p:blipFill>
        <p:spPr>
          <a:xfrm>
            <a:off x="2933584" y="1057189"/>
            <a:ext cx="6324833" cy="4743624"/>
          </a:xfrm>
          <a:prstGeom prst="rect">
            <a:avLst/>
          </a:prstGeom>
          <a:ln w="12700">
            <a:miter lim="400000"/>
          </a:ln>
        </p:spPr>
      </p:pic>
      <p:sp>
        <p:nvSpPr>
          <p:cNvPr id="227" name="time"/>
          <p:cNvSpPr txBox="1"/>
          <p:nvPr/>
        </p:nvSpPr>
        <p:spPr>
          <a:xfrm>
            <a:off x="9207291" y="3187554"/>
            <a:ext cx="786665" cy="4828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00" tIns="35700" rIns="35700" bIns="35700" anchor="ctr">
            <a:spAutoFit/>
          </a:bodyPr>
          <a:lstStyle/>
          <a:p>
            <a:r>
              <a:rPr sz="2671"/>
              <a:t>time </a:t>
            </a:r>
          </a:p>
        </p:txBody>
      </p:sp>
      <p:sp>
        <p:nvSpPr>
          <p:cNvPr id="228" name="Line"/>
          <p:cNvSpPr/>
          <p:nvPr/>
        </p:nvSpPr>
        <p:spPr>
          <a:xfrm>
            <a:off x="10025449" y="3429000"/>
            <a:ext cx="204460" cy="0"/>
          </a:xfrm>
          <a:prstGeom prst="line">
            <a:avLst/>
          </a:prstGeom>
          <a:ln w="25400">
            <a:solidFill>
              <a:srgbClr val="000000"/>
            </a:solidFill>
            <a:miter lim="400000"/>
            <a:tailEnd type="triangle"/>
          </a:ln>
        </p:spPr>
        <p:txBody>
          <a:bodyPr lIns="35700" tIns="35700" rIns="35700" bIns="35700" anchor="ctr"/>
          <a:lstStyle/>
          <a:p>
            <a:pPr>
              <a:defRPr sz="2400"/>
            </a:pPr>
            <a:endParaRPr sz="1687"/>
          </a:p>
        </p:txBody>
      </p:sp>
      <p:sp>
        <p:nvSpPr>
          <p:cNvPr id="2" name="Title 1">
            <a:extLst>
              <a:ext uri="{FF2B5EF4-FFF2-40B4-BE49-F238E27FC236}">
                <a16:creationId xmlns:a16="http://schemas.microsoft.com/office/drawing/2014/main" id="{EDC7C79E-15BA-F54B-9987-1477858D5587}"/>
              </a:ext>
            </a:extLst>
          </p:cNvPr>
          <p:cNvSpPr>
            <a:spLocks noGrp="1"/>
          </p:cNvSpPr>
          <p:nvPr>
            <p:ph type="title"/>
          </p:nvPr>
        </p:nvSpPr>
        <p:spPr>
          <a:xfrm rot="16200000">
            <a:off x="-2029319" y="2831783"/>
            <a:ext cx="6934951" cy="1194435"/>
          </a:xfrm>
        </p:spPr>
        <p:txBody>
          <a:bodyPr>
            <a:normAutofit fontScale="90000"/>
          </a:bodyPr>
          <a:lstStyle/>
          <a:p>
            <a:r>
              <a:rPr lang="en-US" dirty="0"/>
              <a:t>DDM ingredients:</a:t>
            </a:r>
            <a:br>
              <a:rPr lang="en-US" dirty="0"/>
            </a:br>
            <a:r>
              <a:rPr lang="en-US" dirty="0"/>
              <a:t> starting point</a:t>
            </a:r>
          </a:p>
        </p:txBody>
      </p:sp>
      <p:pic>
        <p:nvPicPr>
          <p:cNvPr id="8" name="Picture 7">
            <a:extLst>
              <a:ext uri="{FF2B5EF4-FFF2-40B4-BE49-F238E27FC236}">
                <a16:creationId xmlns:a16="http://schemas.microsoft.com/office/drawing/2014/main" id="{5D67DD31-2B56-294C-AC52-FACD29C09F6A}"/>
              </a:ext>
            </a:extLst>
          </p:cNvPr>
          <p:cNvPicPr>
            <a:picLocks noChangeAspect="1" noChangeArrowheads="1"/>
          </p:cNvPicPr>
          <p:nvPr/>
        </p:nvPicPr>
        <p:blipFill>
          <a:blip r:embed="rId4" cstate="print"/>
          <a:srcRect t="37795" b="34489"/>
          <a:stretch>
            <a:fillRect/>
          </a:stretch>
        </p:blipFill>
        <p:spPr bwMode="auto">
          <a:xfrm rot="10800000">
            <a:off x="7618595" y="5517232"/>
            <a:ext cx="1099161" cy="886042"/>
          </a:xfrm>
          <a:prstGeom prst="rect">
            <a:avLst/>
          </a:prstGeom>
          <a:noFill/>
          <a:ln w="9525" cap="flat">
            <a:noFill/>
            <a:round/>
            <a:headEnd/>
            <a:tailEnd/>
          </a:ln>
          <a:effectLst/>
        </p:spPr>
      </p:pic>
      <p:pic>
        <p:nvPicPr>
          <p:cNvPr id="9" name="Picture 16">
            <a:extLst>
              <a:ext uri="{FF2B5EF4-FFF2-40B4-BE49-F238E27FC236}">
                <a16:creationId xmlns:a16="http://schemas.microsoft.com/office/drawing/2014/main" id="{66C70C3D-EFC5-F64B-8F81-06956B4E5C84}"/>
              </a:ext>
            </a:extLst>
          </p:cNvPr>
          <p:cNvPicPr>
            <a:picLocks noChangeAspect="1" noChangeArrowheads="1"/>
          </p:cNvPicPr>
          <p:nvPr/>
        </p:nvPicPr>
        <p:blipFill>
          <a:blip r:embed="rId4" cstate="print"/>
          <a:srcRect t="37795" b="34489"/>
          <a:stretch>
            <a:fillRect/>
          </a:stretch>
        </p:blipFill>
        <p:spPr bwMode="auto">
          <a:xfrm>
            <a:off x="7485464" y="339764"/>
            <a:ext cx="1099161" cy="886042"/>
          </a:xfrm>
          <a:prstGeom prst="rect">
            <a:avLst/>
          </a:prstGeom>
          <a:noFill/>
          <a:ln w="9525" cap="flat">
            <a:noFill/>
            <a:round/>
            <a:headEnd/>
            <a:tailEnd/>
          </a:ln>
          <a:effectLst/>
        </p:spPr>
      </p:pic>
    </p:spTree>
    <p:extLst>
      <p:ext uri="{BB962C8B-B14F-4D97-AF65-F5344CB8AC3E}">
        <p14:creationId xmlns:p14="http://schemas.microsoft.com/office/powerpoint/2010/main" val="186296847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8303" y="0"/>
            <a:ext cx="8615394" cy="868346"/>
          </a:xfrm>
        </p:spPr>
        <p:txBody>
          <a:bodyPr/>
          <a:lstStyle/>
          <a:p>
            <a:pPr algn="ctr"/>
            <a:r>
              <a:rPr lang="en-US" dirty="0"/>
              <a:t>Motion discrimination task</a:t>
            </a:r>
          </a:p>
        </p:txBody>
      </p:sp>
      <p:sp>
        <p:nvSpPr>
          <p:cNvPr id="6" name="Rectangle 5"/>
          <p:cNvSpPr/>
          <p:nvPr/>
        </p:nvSpPr>
        <p:spPr>
          <a:xfrm>
            <a:off x="4515526" y="6096000"/>
            <a:ext cx="2884323" cy="584776"/>
          </a:xfrm>
          <a:prstGeom prst="rect">
            <a:avLst/>
          </a:prstGeom>
        </p:spPr>
        <p:txBody>
          <a:bodyPr wrap="none">
            <a:spAutoFit/>
          </a:bodyPr>
          <a:lstStyle/>
          <a:p>
            <a:r>
              <a:rPr lang="en-US" sz="3200" dirty="0">
                <a:cs typeface="Arial" pitchFamily="34" charset="0"/>
              </a:rPr>
              <a:t>Coherence = 0.1</a:t>
            </a:r>
            <a:endParaRPr lang="en-US" sz="3200" dirty="0"/>
          </a:p>
        </p:txBody>
      </p:sp>
      <p:pic>
        <p:nvPicPr>
          <p:cNvPr id="3" name="RDK_coh01_2stim">
            <a:hlinkClick r:id="" action="ppaction://media"/>
            <a:extLst>
              <a:ext uri="{FF2B5EF4-FFF2-40B4-BE49-F238E27FC236}">
                <a16:creationId xmlns:a16="http://schemas.microsoft.com/office/drawing/2014/main" id="{97171CB5-A491-1244-B8BB-014BED5F8E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97859" y="762000"/>
            <a:ext cx="7112000" cy="5334000"/>
          </a:xfrm>
          <a:prstGeom prst="rect">
            <a:avLst/>
          </a:prstGeom>
        </p:spPr>
      </p:pic>
      <p:sp>
        <p:nvSpPr>
          <p:cNvPr id="5" name="Rectangle 4">
            <a:extLst>
              <a:ext uri="{FF2B5EF4-FFF2-40B4-BE49-F238E27FC236}">
                <a16:creationId xmlns:a16="http://schemas.microsoft.com/office/drawing/2014/main" id="{3B473A73-F6E3-D64C-9716-FB47EBCA2AF9}"/>
              </a:ext>
            </a:extLst>
          </p:cNvPr>
          <p:cNvSpPr/>
          <p:nvPr/>
        </p:nvSpPr>
        <p:spPr>
          <a:xfrm>
            <a:off x="2278251" y="790414"/>
            <a:ext cx="7144718" cy="53389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Notched Right Arrow 3">
            <a:extLst>
              <a:ext uri="{FF2B5EF4-FFF2-40B4-BE49-F238E27FC236}">
                <a16:creationId xmlns:a16="http://schemas.microsoft.com/office/drawing/2014/main" id="{0C169912-1B62-E14A-A013-213EDE2B7882}"/>
              </a:ext>
            </a:extLst>
          </p:cNvPr>
          <p:cNvSpPr/>
          <p:nvPr/>
        </p:nvSpPr>
        <p:spPr>
          <a:xfrm>
            <a:off x="5429573" y="2944677"/>
            <a:ext cx="1332854" cy="821411"/>
          </a:xfrm>
          <a:prstGeom prst="notch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9456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1" nodeType="afterEffect">
                                  <p:stCondLst>
                                    <p:cond delay="2000"/>
                                  </p:stCondLst>
                                  <p:childTnLst>
                                    <p:set>
                                      <p:cBhvr>
                                        <p:cTn id="9" dur="1" fill="hold">
                                          <p:stCondLst>
                                            <p:cond delay="0"/>
                                          </p:stCondLst>
                                        </p:cTn>
                                        <p:tgtEl>
                                          <p:spTgt spid="4"/>
                                        </p:tgtEl>
                                        <p:attrNameLst>
                                          <p:attrName>style.visibility</p:attrName>
                                        </p:attrNameLst>
                                      </p:cBhvr>
                                      <p:to>
                                        <p:strVal val="hidden"/>
                                      </p:to>
                                    </p:set>
                                  </p:childTnLst>
                                </p:cTn>
                              </p:par>
                            </p:childTnLst>
                          </p:cTn>
                        </p:par>
                        <p:par>
                          <p:cTn id="10" fill="hold">
                            <p:stCondLst>
                              <p:cond delay="2000"/>
                            </p:stCondLst>
                            <p:childTnLst>
                              <p:par>
                                <p:cTn id="11" presetID="1" presetClass="exit" presetSubtype="0" fill="hold" grpId="0" nodeType="afterEffect">
                                  <p:stCondLst>
                                    <p:cond delay="1000"/>
                                  </p:stCondLst>
                                  <p:childTnLst>
                                    <p:set>
                                      <p:cBhvr>
                                        <p:cTn id="12" dur="1" fill="hold">
                                          <p:stCondLst>
                                            <p:cond delay="0"/>
                                          </p:stCondLst>
                                        </p:cTn>
                                        <p:tgtEl>
                                          <p:spTgt spid="5"/>
                                        </p:tgtEl>
                                        <p:attrNameLst>
                                          <p:attrName>style.visibility</p:attrName>
                                        </p:attrNameLst>
                                      </p:cBhvr>
                                      <p:to>
                                        <p:strVal val="hidden"/>
                                      </p:to>
                                    </p:set>
                                  </p:childTnLst>
                                </p:cTn>
                              </p:par>
                            </p:childTnLst>
                          </p:cTn>
                        </p:par>
                        <p:par>
                          <p:cTn id="13" fill="hold">
                            <p:stCondLst>
                              <p:cond delay="3000"/>
                            </p:stCondLst>
                            <p:childTnLst>
                              <p:par>
                                <p:cTn id="14" presetID="1" presetClass="mediacall" presetSubtype="0" fill="hold" nodeType="afterEffect">
                                  <p:stCondLst>
                                    <p:cond delay="500"/>
                                  </p:stCondLst>
                                  <p:childTnLst>
                                    <p:cmd type="call" cmd="playFrom(0.0)">
                                      <p:cBhvr>
                                        <p:cTn id="15" dur="14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bldLst>
      <p:bldP spid="5" grpId="0" animBg="1"/>
      <p:bldP spid="4" grpId="0" animBg="1"/>
      <p:bldP spid="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equential Sampling Analysis"/>
          <p:cNvSpPr txBox="1"/>
          <p:nvPr/>
        </p:nvSpPr>
        <p:spPr>
          <a:xfrm>
            <a:off x="2820619" y="-37258"/>
            <a:ext cx="6955880" cy="687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4200">
                <a:latin typeface="Palatino"/>
                <a:ea typeface="Palatino"/>
                <a:cs typeface="Palatino"/>
                <a:sym typeface="Palatino"/>
              </a:defRPr>
            </a:lvl1pPr>
          </a:lstStyle>
          <a:p>
            <a:r>
              <a:rPr lang="en-AU" sz="4000">
                <a:latin typeface="Arial" panose="020B0604020202020204" pitchFamily="34" charset="0"/>
                <a:cs typeface="Arial" panose="020B0604020202020204" pitchFamily="34" charset="0"/>
              </a:rPr>
              <a:t>Sequential Sampling Analysis </a:t>
            </a:r>
          </a:p>
        </p:txBody>
      </p:sp>
      <p:sp>
        <p:nvSpPr>
          <p:cNvPr id="187" name="Decisions, like everything else, unfold in time with particular time courses"/>
          <p:cNvSpPr txBox="1"/>
          <p:nvPr/>
        </p:nvSpPr>
        <p:spPr>
          <a:xfrm>
            <a:off x="1828159" y="983982"/>
            <a:ext cx="8031046" cy="503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b="0">
                <a:latin typeface="Palatino"/>
                <a:ea typeface="Palatino"/>
                <a:cs typeface="Palatino"/>
                <a:sym typeface="Palatino"/>
              </a:defRPr>
            </a:lvl1pPr>
          </a:lstStyle>
          <a:p>
            <a:r>
              <a:rPr lang="en-AU" sz="2800">
                <a:latin typeface="Arial" panose="020B0604020202020204" pitchFamily="34" charset="0"/>
                <a:cs typeface="Arial" panose="020B0604020202020204" pitchFamily="34" charset="0"/>
              </a:rPr>
              <a:t>Decisions are </a:t>
            </a:r>
            <a:r>
              <a:rPr lang="en-AU" sz="2800" i="1">
                <a:latin typeface="Arial" panose="020B0604020202020204" pitchFamily="34" charset="0"/>
                <a:cs typeface="Arial" panose="020B0604020202020204" pitchFamily="34" charset="0"/>
              </a:rPr>
              <a:t>not </a:t>
            </a:r>
            <a:r>
              <a:rPr lang="en-AU" sz="2800">
                <a:latin typeface="Arial" panose="020B0604020202020204" pitchFamily="34" charset="0"/>
                <a:cs typeface="Arial" panose="020B0604020202020204" pitchFamily="34" charset="0"/>
              </a:rPr>
              <a:t>instantaneous but unfold in time</a:t>
            </a:r>
          </a:p>
        </p:txBody>
      </p:sp>
      <p:sp>
        <p:nvSpPr>
          <p:cNvPr id="188" name="Why do we care?"/>
          <p:cNvSpPr txBox="1"/>
          <p:nvPr/>
        </p:nvSpPr>
        <p:spPr>
          <a:xfrm>
            <a:off x="4447279" y="1762621"/>
            <a:ext cx="2850140" cy="503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200">
                <a:latin typeface="Palatino"/>
                <a:ea typeface="Palatino"/>
                <a:cs typeface="Palatino"/>
                <a:sym typeface="Palatino"/>
              </a:defRPr>
            </a:lvl1pPr>
          </a:lstStyle>
          <a:p>
            <a:r>
              <a:rPr lang="en-AU" sz="2800">
                <a:latin typeface="Arial" panose="020B0604020202020204" pitchFamily="34" charset="0"/>
                <a:cs typeface="Arial" panose="020B0604020202020204" pitchFamily="34" charset="0"/>
              </a:rPr>
              <a:t>Why do we care?</a:t>
            </a:r>
          </a:p>
        </p:txBody>
      </p:sp>
      <p:sp>
        <p:nvSpPr>
          <p:cNvPr id="189" name="Changes fundamentally the decision problem. Even for the simplest, two-alternative…"/>
          <p:cNvSpPr txBox="1"/>
          <p:nvPr/>
        </p:nvSpPr>
        <p:spPr>
          <a:xfrm>
            <a:off x="471948" y="2456855"/>
            <a:ext cx="11061291" cy="39808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marL="285750" indent="-285750">
              <a:spcAft>
                <a:spcPts val="1200"/>
              </a:spcAft>
              <a:buSzPct val="100000"/>
              <a:buFont typeface="Arial" panose="020B0604020202020204" pitchFamily="34" charset="0"/>
              <a:buChar char="•"/>
              <a:defRPr b="0">
                <a:latin typeface="Palatino"/>
                <a:ea typeface="Palatino"/>
                <a:cs typeface="Palatino"/>
                <a:sym typeface="Palatino"/>
              </a:defRPr>
            </a:pPr>
            <a:r>
              <a:rPr lang="en-AU" sz="2800" dirty="0">
                <a:latin typeface="Arial" panose="020B0604020202020204" pitchFamily="34" charset="0"/>
                <a:cs typeface="Arial" panose="020B0604020202020204" pitchFamily="34" charset="0"/>
              </a:rPr>
              <a:t>Changes the task fundamentally as there are 2 things to decided: </a:t>
            </a:r>
            <a:r>
              <a:rPr lang="en-AU" sz="2800" b="1" dirty="0">
                <a:latin typeface="Arial" panose="020B0604020202020204" pitchFamily="34" charset="0"/>
                <a:cs typeface="Arial" panose="020B0604020202020204" pitchFamily="34" charset="0"/>
              </a:rPr>
              <a:t>When</a:t>
            </a:r>
            <a:r>
              <a:rPr lang="en-AU" sz="2800" dirty="0">
                <a:latin typeface="Arial" panose="020B0604020202020204" pitchFamily="34" charset="0"/>
                <a:cs typeface="Arial" panose="020B0604020202020204" pitchFamily="34" charset="0"/>
              </a:rPr>
              <a:t> to decide and </a:t>
            </a:r>
            <a:r>
              <a:rPr lang="en-AU" sz="2800" b="1" dirty="0">
                <a:latin typeface="Arial" panose="020B0604020202020204" pitchFamily="34" charset="0"/>
                <a:cs typeface="Arial" panose="020B0604020202020204" pitchFamily="34" charset="0"/>
              </a:rPr>
              <a:t>What</a:t>
            </a:r>
            <a:r>
              <a:rPr lang="en-AU" sz="2800" dirty="0">
                <a:latin typeface="Arial" panose="020B0604020202020204" pitchFamily="34" charset="0"/>
                <a:cs typeface="Arial" panose="020B0604020202020204" pitchFamily="34" charset="0"/>
              </a:rPr>
              <a:t> to do.</a:t>
            </a:r>
          </a:p>
          <a:p>
            <a:pPr marL="285750" indent="-285750">
              <a:spcAft>
                <a:spcPts val="1200"/>
              </a:spcAft>
              <a:buSzPct val="100000"/>
              <a:buFont typeface="Arial" panose="020B0604020202020204" pitchFamily="34" charset="0"/>
              <a:buChar char="•"/>
              <a:defRPr b="0">
                <a:latin typeface="Palatino"/>
                <a:ea typeface="Palatino"/>
                <a:cs typeface="Palatino"/>
                <a:sym typeface="Palatino"/>
              </a:defRPr>
            </a:pPr>
            <a:r>
              <a:rPr lang="en-AU" sz="2800" dirty="0">
                <a:latin typeface="Arial" panose="020B0604020202020204" pitchFamily="34" charset="0"/>
                <a:cs typeface="Arial" panose="020B0604020202020204" pitchFamily="34" charset="0"/>
              </a:rPr>
              <a:t>The timing of decisions is a very valuable ‘diagnostic’ observable: </a:t>
            </a:r>
            <a:r>
              <a:rPr lang="en-AU" sz="2800" i="1" dirty="0">
                <a:latin typeface="Arial" panose="020B0604020202020204" pitchFamily="34" charset="0"/>
                <a:cs typeface="Arial" panose="020B0604020202020204" pitchFamily="34" charset="0"/>
              </a:rPr>
              <a:t>when</a:t>
            </a:r>
            <a:r>
              <a:rPr lang="en-AU" sz="2800" dirty="0">
                <a:latin typeface="Arial" panose="020B0604020202020204" pitchFamily="34" charset="0"/>
                <a:cs typeface="Arial" panose="020B0604020202020204" pitchFamily="34" charset="0"/>
              </a:rPr>
              <a:t> they are made can inform about </a:t>
            </a:r>
            <a:r>
              <a:rPr lang="en-AU" sz="2800" i="1" dirty="0">
                <a:latin typeface="Arial" panose="020B0604020202020204" pitchFamily="34" charset="0"/>
                <a:cs typeface="Arial" panose="020B0604020202020204" pitchFamily="34" charset="0"/>
              </a:rPr>
              <a:t>how</a:t>
            </a:r>
            <a:r>
              <a:rPr lang="en-AU" sz="2800" dirty="0">
                <a:latin typeface="Arial" panose="020B0604020202020204" pitchFamily="34" charset="0"/>
                <a:cs typeface="Arial" panose="020B0604020202020204" pitchFamily="34" charset="0"/>
              </a:rPr>
              <a:t> they are made.</a:t>
            </a:r>
          </a:p>
          <a:p>
            <a:pPr marL="285750" indent="-285750">
              <a:spcAft>
                <a:spcPts val="1200"/>
              </a:spcAft>
              <a:buSzPct val="100000"/>
              <a:buFont typeface="Arial" panose="020B0604020202020204" pitchFamily="34" charset="0"/>
              <a:buChar char="•"/>
              <a:defRPr b="0">
                <a:latin typeface="Palatino"/>
                <a:ea typeface="Palatino"/>
                <a:cs typeface="Palatino"/>
                <a:sym typeface="Palatino"/>
              </a:defRPr>
            </a:pPr>
            <a:r>
              <a:rPr lang="en-AU" sz="2800" dirty="0">
                <a:latin typeface="Arial" panose="020B0604020202020204" pitchFamily="34" charset="0"/>
                <a:cs typeface="Arial" panose="020B0604020202020204" pitchFamily="34" charset="0"/>
              </a:rPr>
              <a:t>Some tasks show no variability in response accuracy (i.e. no errors)</a:t>
            </a:r>
          </a:p>
          <a:p>
            <a:pPr marL="285750" indent="-285750">
              <a:spcAft>
                <a:spcPts val="1200"/>
              </a:spcAft>
              <a:buSzPct val="100000"/>
              <a:buFont typeface="Arial" panose="020B0604020202020204" pitchFamily="34" charset="0"/>
              <a:buChar char="•"/>
              <a:defRPr b="0">
                <a:latin typeface="Palatino"/>
                <a:ea typeface="Palatino"/>
                <a:cs typeface="Palatino"/>
                <a:sym typeface="Palatino"/>
              </a:defRPr>
            </a:pPr>
            <a:r>
              <a:rPr lang="en-AU" sz="2800" dirty="0">
                <a:latin typeface="Arial" panose="020B0604020202020204" pitchFamily="34" charset="0"/>
                <a:cs typeface="Arial" panose="020B0604020202020204" pitchFamily="34" charset="0"/>
              </a:rPr>
              <a:t>Sequential sampling theories describe situations where stimuli arrive ‘in time’ (i.e., sensory streams) and agents decide both When and What.</a:t>
            </a:r>
          </a:p>
        </p:txBody>
      </p:sp>
      <p:sp>
        <p:nvSpPr>
          <p:cNvPr id="190" name="Sequential sampling theories describe situations where stimuli arrive ‘in time’…"/>
          <p:cNvSpPr txBox="1"/>
          <p:nvPr/>
        </p:nvSpPr>
        <p:spPr>
          <a:xfrm>
            <a:off x="2204024" y="5235894"/>
            <a:ext cx="72200" cy="349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b="0">
                <a:latin typeface="Palatino"/>
                <a:ea typeface="Palatino"/>
                <a:cs typeface="Palatino"/>
                <a:sym typeface="Palatino"/>
              </a:defRPr>
            </a:pPr>
            <a:endParaRPr lang="en-AU">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183897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8303" y="0"/>
            <a:ext cx="8615394" cy="868346"/>
          </a:xfrm>
        </p:spPr>
        <p:txBody>
          <a:bodyPr/>
          <a:lstStyle/>
          <a:p>
            <a:pPr algn="ctr"/>
            <a:r>
              <a:rPr lang="en-US" dirty="0"/>
              <a:t>Motion discrimination task</a:t>
            </a:r>
          </a:p>
        </p:txBody>
      </p:sp>
      <p:sp>
        <p:nvSpPr>
          <p:cNvPr id="5" name="Rectangle 4">
            <a:extLst>
              <a:ext uri="{FF2B5EF4-FFF2-40B4-BE49-F238E27FC236}">
                <a16:creationId xmlns:a16="http://schemas.microsoft.com/office/drawing/2014/main" id="{3B473A73-F6E3-D64C-9716-FB47EBCA2AF9}"/>
              </a:ext>
            </a:extLst>
          </p:cNvPr>
          <p:cNvSpPr/>
          <p:nvPr/>
        </p:nvSpPr>
        <p:spPr>
          <a:xfrm>
            <a:off x="2386739" y="790414"/>
            <a:ext cx="7144718" cy="53389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Notched Right Arrow 3">
            <a:extLst>
              <a:ext uri="{FF2B5EF4-FFF2-40B4-BE49-F238E27FC236}">
                <a16:creationId xmlns:a16="http://schemas.microsoft.com/office/drawing/2014/main" id="{0C169912-1B62-E14A-A013-213EDE2B7882}"/>
              </a:ext>
            </a:extLst>
          </p:cNvPr>
          <p:cNvSpPr/>
          <p:nvPr/>
        </p:nvSpPr>
        <p:spPr>
          <a:xfrm>
            <a:off x="5429573" y="2944677"/>
            <a:ext cx="1332854" cy="821411"/>
          </a:xfrm>
          <a:prstGeom prst="notch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FF253939-A84B-894D-BD37-16F6DFC2BEFA}"/>
              </a:ext>
            </a:extLst>
          </p:cNvPr>
          <p:cNvSpPr txBox="1"/>
          <p:nvPr/>
        </p:nvSpPr>
        <p:spPr>
          <a:xfrm>
            <a:off x="2709850" y="4026618"/>
            <a:ext cx="6468874" cy="1938992"/>
          </a:xfrm>
          <a:prstGeom prst="rect">
            <a:avLst/>
          </a:prstGeom>
          <a:noFill/>
        </p:spPr>
        <p:txBody>
          <a:bodyPr wrap="square" rtlCol="0">
            <a:spAutoFit/>
          </a:bodyPr>
          <a:lstStyle/>
          <a:p>
            <a:r>
              <a:rPr lang="en-AU" sz="2400" dirty="0">
                <a:solidFill>
                  <a:schemeClr val="bg1"/>
                </a:solidFill>
              </a:rPr>
              <a:t>- This arrow (stimulus </a:t>
            </a:r>
            <a:r>
              <a:rPr lang="en-AU" sz="2400" dirty="0" err="1">
                <a:solidFill>
                  <a:schemeClr val="bg1"/>
                </a:solidFill>
              </a:rPr>
              <a:t>precue</a:t>
            </a:r>
            <a:r>
              <a:rPr lang="en-AU" sz="2400" dirty="0">
                <a:solidFill>
                  <a:schemeClr val="bg1"/>
                </a:solidFill>
              </a:rPr>
              <a:t>) predicts the motion direction </a:t>
            </a:r>
            <a:r>
              <a:rPr lang="en-AU" sz="2400" i="1" dirty="0">
                <a:solidFill>
                  <a:schemeClr val="bg1"/>
                </a:solidFill>
              </a:rPr>
              <a:t>only</a:t>
            </a:r>
            <a:r>
              <a:rPr lang="en-AU" sz="2400" dirty="0">
                <a:solidFill>
                  <a:schemeClr val="bg1"/>
                </a:solidFill>
              </a:rPr>
              <a:t> in 75% of the trials</a:t>
            </a:r>
            <a:r>
              <a:rPr lang="en-AU" sz="2400" i="1" dirty="0">
                <a:solidFill>
                  <a:schemeClr val="bg1"/>
                </a:solidFill>
              </a:rPr>
              <a:t>.</a:t>
            </a:r>
          </a:p>
          <a:p>
            <a:r>
              <a:rPr lang="en-AU" sz="2400" dirty="0">
                <a:solidFill>
                  <a:schemeClr val="bg1"/>
                </a:solidFill>
              </a:rPr>
              <a:t>- It creates  an unbalanced prior expectation in the subject that can be </a:t>
            </a:r>
            <a:r>
              <a:rPr lang="en-AU" sz="2400" dirty="0" err="1">
                <a:solidFill>
                  <a:schemeClr val="bg1"/>
                </a:solidFill>
              </a:rPr>
              <a:t>leverared</a:t>
            </a:r>
            <a:r>
              <a:rPr lang="en-AU" sz="2400" dirty="0">
                <a:solidFill>
                  <a:schemeClr val="bg1"/>
                </a:solidFill>
              </a:rPr>
              <a:t> to increase response accuracy.   </a:t>
            </a:r>
          </a:p>
        </p:txBody>
      </p:sp>
    </p:spTree>
    <p:extLst>
      <p:ext uri="{BB962C8B-B14F-4D97-AF65-F5344CB8AC3E}">
        <p14:creationId xmlns:p14="http://schemas.microsoft.com/office/powerpoint/2010/main" val="2816429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432378-5028-5230-1F49-D5A050BFD305}"/>
              </a:ext>
            </a:extLst>
          </p:cNvPr>
          <p:cNvSpPr>
            <a:spLocks noGrp="1"/>
          </p:cNvSpPr>
          <p:nvPr>
            <p:ph idx="1"/>
          </p:nvPr>
        </p:nvSpPr>
        <p:spPr/>
        <p:txBody>
          <a:bodyPr/>
          <a:lstStyle/>
          <a:p>
            <a:endParaRPr lang="en-NL" dirty="0"/>
          </a:p>
        </p:txBody>
      </p:sp>
      <p:pic>
        <p:nvPicPr>
          <p:cNvPr id="223" name="Image" descr="Image"/>
          <p:cNvPicPr>
            <a:picLocks noChangeAspect="1"/>
          </p:cNvPicPr>
          <p:nvPr/>
        </p:nvPicPr>
        <p:blipFill>
          <a:blip r:embed="rId3"/>
          <a:stretch>
            <a:fillRect/>
          </a:stretch>
        </p:blipFill>
        <p:spPr>
          <a:xfrm>
            <a:off x="404452" y="1450484"/>
            <a:ext cx="4687929" cy="4696934"/>
          </a:xfrm>
          <a:prstGeom prst="rect">
            <a:avLst/>
          </a:prstGeom>
          <a:ln w="12700">
            <a:miter lim="400000"/>
          </a:ln>
        </p:spPr>
      </p:pic>
      <p:pic>
        <p:nvPicPr>
          <p:cNvPr id="226" name="Image" descr="Image"/>
          <p:cNvPicPr>
            <a:picLocks noChangeAspect="1"/>
          </p:cNvPicPr>
          <p:nvPr/>
        </p:nvPicPr>
        <p:blipFill>
          <a:blip r:embed="rId4"/>
          <a:stretch>
            <a:fillRect/>
          </a:stretch>
        </p:blipFill>
        <p:spPr>
          <a:xfrm>
            <a:off x="5682250" y="1550595"/>
            <a:ext cx="6281621" cy="4696933"/>
          </a:xfrm>
          <a:prstGeom prst="rect">
            <a:avLst/>
          </a:prstGeom>
          <a:ln w="12700">
            <a:miter lim="400000"/>
          </a:ln>
        </p:spPr>
      </p:pic>
      <p:sp>
        <p:nvSpPr>
          <p:cNvPr id="233" name="Urai, de Gee, Tsetsos &amp; Donner, eLife (2019)"/>
          <p:cNvSpPr txBox="1"/>
          <p:nvPr/>
        </p:nvSpPr>
        <p:spPr>
          <a:xfrm>
            <a:off x="1880407" y="6447747"/>
            <a:ext cx="3969110" cy="2992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00" tIns="35700" rIns="35700" bIns="35700" anchor="ctr">
            <a:spAutoFit/>
          </a:bodyPr>
          <a:lstStyle>
            <a:lvl1pPr>
              <a:spcBef>
                <a:spcPts val="1800"/>
              </a:spcBef>
              <a:defRPr sz="2100" spc="0">
                <a:solidFill>
                  <a:srgbClr val="CBCBCB"/>
                </a:solidFill>
                <a:latin typeface="Helvetica Neue"/>
                <a:ea typeface="Helvetica Neue"/>
                <a:cs typeface="Helvetica Neue"/>
                <a:sym typeface="Helvetica Neue"/>
              </a:defRPr>
            </a:lvl1pPr>
          </a:lstStyle>
          <a:p>
            <a:r>
              <a:rPr sz="1476" dirty="0" err="1">
                <a:solidFill>
                  <a:schemeClr val="tx1">
                    <a:lumMod val="85000"/>
                    <a:lumOff val="15000"/>
                  </a:schemeClr>
                </a:solidFill>
              </a:rPr>
              <a:t>Urai</a:t>
            </a:r>
            <a:r>
              <a:rPr sz="1476" dirty="0">
                <a:solidFill>
                  <a:schemeClr val="tx1">
                    <a:lumMod val="85000"/>
                    <a:lumOff val="15000"/>
                  </a:schemeClr>
                </a:solidFill>
              </a:rPr>
              <a:t>, de Gee, </a:t>
            </a:r>
            <a:r>
              <a:rPr sz="1476" dirty="0" err="1">
                <a:solidFill>
                  <a:schemeClr val="tx1">
                    <a:lumMod val="85000"/>
                    <a:lumOff val="15000"/>
                  </a:schemeClr>
                </a:solidFill>
              </a:rPr>
              <a:t>Tsetsos</a:t>
            </a:r>
            <a:r>
              <a:rPr sz="1476" dirty="0">
                <a:solidFill>
                  <a:schemeClr val="tx1">
                    <a:lumMod val="85000"/>
                    <a:lumOff val="15000"/>
                  </a:schemeClr>
                </a:solidFill>
              </a:rPr>
              <a:t> &amp; Donner, </a:t>
            </a:r>
            <a:r>
              <a:rPr sz="1476" dirty="0" err="1">
                <a:solidFill>
                  <a:schemeClr val="tx1">
                    <a:lumMod val="85000"/>
                    <a:lumOff val="15000"/>
                  </a:schemeClr>
                </a:solidFill>
              </a:rPr>
              <a:t>eLife</a:t>
            </a:r>
            <a:r>
              <a:rPr sz="1476" dirty="0">
                <a:solidFill>
                  <a:schemeClr val="tx1">
                    <a:lumMod val="85000"/>
                    <a:lumOff val="15000"/>
                  </a:schemeClr>
                </a:solidFill>
              </a:rPr>
              <a:t> (2019)</a:t>
            </a:r>
          </a:p>
        </p:txBody>
      </p:sp>
      <p:sp>
        <p:nvSpPr>
          <p:cNvPr id="4" name="Title 3">
            <a:extLst>
              <a:ext uri="{FF2B5EF4-FFF2-40B4-BE49-F238E27FC236}">
                <a16:creationId xmlns:a16="http://schemas.microsoft.com/office/drawing/2014/main" id="{AA3E0C7F-77E9-E913-D1F8-CF1DE1888667}"/>
              </a:ext>
            </a:extLst>
          </p:cNvPr>
          <p:cNvSpPr>
            <a:spLocks noGrp="1"/>
          </p:cNvSpPr>
          <p:nvPr>
            <p:ph type="title"/>
          </p:nvPr>
        </p:nvSpPr>
        <p:spPr/>
        <p:txBody>
          <a:bodyPr/>
          <a:lstStyle/>
          <a:p>
            <a:r>
              <a:rPr lang="en-NL" dirty="0"/>
              <a:t>Decision biases</a:t>
            </a:r>
          </a:p>
        </p:txBody>
      </p:sp>
    </p:spTree>
    <p:extLst>
      <p:ext uri="{BB962C8B-B14F-4D97-AF65-F5344CB8AC3E}">
        <p14:creationId xmlns:p14="http://schemas.microsoft.com/office/powerpoint/2010/main" val="372620429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30442-389C-DC96-F1B6-74A5F70F7DA5}"/>
              </a:ext>
            </a:extLst>
          </p:cNvPr>
          <p:cNvSpPr>
            <a:spLocks noGrp="1"/>
          </p:cNvSpPr>
          <p:nvPr>
            <p:ph type="title"/>
          </p:nvPr>
        </p:nvSpPr>
        <p:spPr/>
        <p:txBody>
          <a:bodyPr/>
          <a:lstStyle/>
          <a:p>
            <a:r>
              <a:rPr lang="en-US" b="1" dirty="0">
                <a:latin typeface="Palatino-Roman"/>
                <a:cs typeface="Times New Roman" panose="02020603050405020304" pitchFamily="18" charset="0"/>
              </a:rPr>
              <a:t>Response times: arising from processing stages</a:t>
            </a:r>
            <a:endParaRPr lang="en-IE" dirty="0">
              <a:latin typeface="Palatino-Roman"/>
              <a:cs typeface="Times New Roman" panose="02020603050405020304" pitchFamily="18" charset="0"/>
            </a:endParaRPr>
          </a:p>
        </p:txBody>
      </p:sp>
      <p:sp>
        <p:nvSpPr>
          <p:cNvPr id="6" name="Content Placeholder 5">
            <a:extLst>
              <a:ext uri="{FF2B5EF4-FFF2-40B4-BE49-F238E27FC236}">
                <a16:creationId xmlns:a16="http://schemas.microsoft.com/office/drawing/2014/main" id="{3CA7DE05-7040-E13F-6CAF-2D9FA595E7EB}"/>
              </a:ext>
            </a:extLst>
          </p:cNvPr>
          <p:cNvSpPr>
            <a:spLocks noGrp="1"/>
          </p:cNvSpPr>
          <p:nvPr>
            <p:ph idx="1"/>
          </p:nvPr>
        </p:nvSpPr>
        <p:spPr>
          <a:xfrm>
            <a:off x="3809677" y="4680914"/>
            <a:ext cx="6854429" cy="582390"/>
          </a:xfrm>
        </p:spPr>
        <p:txBody>
          <a:bodyPr/>
          <a:lstStyle/>
          <a:p>
            <a:pPr marL="0" indent="0">
              <a:buNone/>
            </a:pPr>
            <a:r>
              <a:rPr lang="en-US" b="1" dirty="0">
                <a:latin typeface="Palatino-Roman"/>
                <a:cs typeface="Times New Roman" panose="02020603050405020304" pitchFamily="18" charset="0"/>
              </a:rPr>
              <a:t>(Donders 1869, Sternberg 1969)</a:t>
            </a:r>
            <a:endParaRPr lang="en-NL" dirty="0"/>
          </a:p>
        </p:txBody>
      </p:sp>
      <p:pic>
        <p:nvPicPr>
          <p:cNvPr id="10" name="Picture 9">
            <a:extLst>
              <a:ext uri="{FF2B5EF4-FFF2-40B4-BE49-F238E27FC236}">
                <a16:creationId xmlns:a16="http://schemas.microsoft.com/office/drawing/2014/main" id="{551B0B3A-9710-7004-274B-F3CF482CA522}"/>
              </a:ext>
            </a:extLst>
          </p:cNvPr>
          <p:cNvPicPr>
            <a:picLocks noChangeAspect="1"/>
          </p:cNvPicPr>
          <p:nvPr/>
        </p:nvPicPr>
        <p:blipFill>
          <a:blip r:embed="rId2"/>
          <a:stretch>
            <a:fillRect/>
          </a:stretch>
        </p:blipFill>
        <p:spPr>
          <a:xfrm>
            <a:off x="1134078" y="1735478"/>
            <a:ext cx="9923844" cy="3030927"/>
          </a:xfrm>
          <a:prstGeom prst="rect">
            <a:avLst/>
          </a:prstGeom>
        </p:spPr>
      </p:pic>
      <p:pic>
        <p:nvPicPr>
          <p:cNvPr id="11" name="Picture 23">
            <a:extLst>
              <a:ext uri="{FF2B5EF4-FFF2-40B4-BE49-F238E27FC236}">
                <a16:creationId xmlns:a16="http://schemas.microsoft.com/office/drawing/2014/main" id="{F208F6AD-669E-C50C-6FCA-43084B65F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652" y="1735478"/>
            <a:ext cx="1060249" cy="9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6">
            <a:extLst>
              <a:ext uri="{FF2B5EF4-FFF2-40B4-BE49-F238E27FC236}">
                <a16:creationId xmlns:a16="http://schemas.microsoft.com/office/drawing/2014/main" id="{939EB939-A641-3807-E899-98B7201A72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38533" y="1941182"/>
            <a:ext cx="838778" cy="96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412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FD25CA2-297D-F48B-912D-33D014CED18B}"/>
              </a:ext>
            </a:extLst>
          </p:cNvPr>
          <p:cNvSpPr txBox="1">
            <a:spLocks/>
          </p:cNvSpPr>
          <p:nvPr/>
        </p:nvSpPr>
        <p:spPr>
          <a:xfrm>
            <a:off x="7409109" y="1930090"/>
            <a:ext cx="4021266" cy="2723254"/>
          </a:xfrm>
          <a:prstGeom prst="rect">
            <a:avLst/>
          </a:prstGeom>
        </p:spPr>
        <p:txBody>
          <a:bodyPr vert="horz" lIns="91392" tIns="45696" rIns="91392" bIns="45696"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E" sz="1799" dirty="0">
              <a:latin typeface="Palatino-Roman"/>
              <a:cs typeface="Times New Roman" panose="02020603050405020304" pitchFamily="18" charset="0"/>
            </a:endParaRPr>
          </a:p>
        </p:txBody>
      </p:sp>
      <p:grpSp>
        <p:nvGrpSpPr>
          <p:cNvPr id="9" name="Group 8">
            <a:extLst>
              <a:ext uri="{FF2B5EF4-FFF2-40B4-BE49-F238E27FC236}">
                <a16:creationId xmlns:a16="http://schemas.microsoft.com/office/drawing/2014/main" id="{3EBA3B61-295C-2BA8-BDD1-41143297186E}"/>
              </a:ext>
            </a:extLst>
          </p:cNvPr>
          <p:cNvGrpSpPr/>
          <p:nvPr/>
        </p:nvGrpSpPr>
        <p:grpSpPr>
          <a:xfrm>
            <a:off x="2945403" y="4032215"/>
            <a:ext cx="6410491" cy="2594499"/>
            <a:chOff x="324680" y="1702279"/>
            <a:chExt cx="6413830" cy="2595850"/>
          </a:xfrm>
        </p:grpSpPr>
        <p:grpSp>
          <p:nvGrpSpPr>
            <p:cNvPr id="16" name="Group 15">
              <a:extLst>
                <a:ext uri="{FF2B5EF4-FFF2-40B4-BE49-F238E27FC236}">
                  <a16:creationId xmlns:a16="http://schemas.microsoft.com/office/drawing/2014/main" id="{AEDD065D-50EE-C0E5-4339-060A6F70DDD4}"/>
                </a:ext>
              </a:extLst>
            </p:cNvPr>
            <p:cNvGrpSpPr/>
            <p:nvPr/>
          </p:nvGrpSpPr>
          <p:grpSpPr>
            <a:xfrm>
              <a:off x="1944937" y="1702279"/>
              <a:ext cx="3330140" cy="2595850"/>
              <a:chOff x="5069304" y="787144"/>
              <a:chExt cx="6986572" cy="4962618"/>
            </a:xfrm>
          </p:grpSpPr>
          <p:sp>
            <p:nvSpPr>
              <p:cNvPr id="17" name="Rectangle 16">
                <a:extLst>
                  <a:ext uri="{FF2B5EF4-FFF2-40B4-BE49-F238E27FC236}">
                    <a16:creationId xmlns:a16="http://schemas.microsoft.com/office/drawing/2014/main" id="{29D39BA4-122D-75C4-F78D-6C2A4B927846}"/>
                  </a:ext>
                </a:extLst>
              </p:cNvPr>
              <p:cNvSpPr/>
              <p:nvPr/>
            </p:nvSpPr>
            <p:spPr>
              <a:xfrm>
                <a:off x="5069304" y="787144"/>
                <a:ext cx="6986572" cy="4962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799"/>
              </a:p>
            </p:txBody>
          </p:sp>
          <p:pic>
            <p:nvPicPr>
              <p:cNvPr id="18" name="Picture 17" descr="Chart&#10;&#10;Description automatically generated">
                <a:extLst>
                  <a:ext uri="{FF2B5EF4-FFF2-40B4-BE49-F238E27FC236}">
                    <a16:creationId xmlns:a16="http://schemas.microsoft.com/office/drawing/2014/main" id="{A697DC0F-3CFB-1BB4-7576-D60236BC8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6280" y="1196542"/>
                <a:ext cx="6390476" cy="4190476"/>
              </a:xfrm>
              <a:prstGeom prst="rect">
                <a:avLst/>
              </a:prstGeom>
            </p:spPr>
          </p:pic>
        </p:grpSp>
        <p:pic>
          <p:nvPicPr>
            <p:cNvPr id="19" name="Picture 23">
              <a:extLst>
                <a:ext uri="{FF2B5EF4-FFF2-40B4-BE49-F238E27FC236}">
                  <a16:creationId xmlns:a16="http://schemas.microsoft.com/office/drawing/2014/main" id="{D79D108C-B19A-3FD2-5C4B-4EE118D98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596" y="1928872"/>
              <a:ext cx="868179" cy="811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1EFBE44F-FBB1-8492-97E6-E72661C59544}"/>
                </a:ext>
              </a:extLst>
            </p:cNvPr>
            <p:cNvGrpSpPr/>
            <p:nvPr/>
          </p:nvGrpSpPr>
          <p:grpSpPr>
            <a:xfrm>
              <a:off x="324680" y="2039751"/>
              <a:ext cx="6413830" cy="1594126"/>
              <a:chOff x="324680" y="2039751"/>
              <a:chExt cx="6413830" cy="1594126"/>
            </a:xfrm>
          </p:grpSpPr>
          <p:sp>
            <p:nvSpPr>
              <p:cNvPr id="20" name="CustomShape 2">
                <a:extLst>
                  <a:ext uri="{FF2B5EF4-FFF2-40B4-BE49-F238E27FC236}">
                    <a16:creationId xmlns:a16="http://schemas.microsoft.com/office/drawing/2014/main" id="{7AB79FE6-88D3-90AF-6F62-43D97345FA4B}"/>
                  </a:ext>
                </a:extLst>
              </p:cNvPr>
              <p:cNvSpPr>
                <a:spLocks noChangeArrowheads="1"/>
              </p:cNvSpPr>
              <p:nvPr/>
            </p:nvSpPr>
            <p:spPr bwMode="auto">
              <a:xfrm>
                <a:off x="324680" y="2865625"/>
                <a:ext cx="1233082" cy="768252"/>
              </a:xfrm>
              <a:prstGeom prst="rect">
                <a:avLst/>
              </a:prstGeom>
              <a:solidFill>
                <a:srgbClr val="C6D9F1"/>
              </a:solidFill>
              <a:ln w="9525">
                <a:solidFill>
                  <a:srgbClr val="000000"/>
                </a:solidFill>
                <a:miter lim="800000"/>
              </a:ln>
            </p:spPr>
            <p:txBody>
              <a:bodyPr lIns="89953" tIns="44977" rIns="89953" bIns="44977"/>
              <a:lstStyle/>
              <a:p>
                <a:pPr algn="ctr"/>
                <a:r>
                  <a:rPr lang="en-US" altLang="en-US" sz="1199" b="1" dirty="0">
                    <a:solidFill>
                      <a:srgbClr val="000000"/>
                    </a:solidFill>
                  </a:rPr>
                  <a:t>Encode</a:t>
                </a:r>
                <a:endParaRPr lang="en-US" altLang="en-US" sz="1199" dirty="0">
                  <a:latin typeface="Arial" panose="020B0604020202020204" pitchFamily="34" charset="0"/>
                </a:endParaRPr>
              </a:p>
              <a:p>
                <a:pPr algn="ctr"/>
                <a:r>
                  <a:rPr lang="en-US" altLang="en-US" sz="1199" b="1" dirty="0">
                    <a:solidFill>
                      <a:srgbClr val="000000"/>
                    </a:solidFill>
                  </a:rPr>
                  <a:t>Sensory Information</a:t>
                </a:r>
                <a:endParaRPr lang="en-US" altLang="en-US" sz="1199" dirty="0">
                  <a:latin typeface="Arial" panose="020B0604020202020204" pitchFamily="34" charset="0"/>
                </a:endParaRPr>
              </a:p>
            </p:txBody>
          </p:sp>
          <p:cxnSp>
            <p:nvCxnSpPr>
              <p:cNvPr id="21" name="CustomShape 5">
                <a:extLst>
                  <a:ext uri="{FF2B5EF4-FFF2-40B4-BE49-F238E27FC236}">
                    <a16:creationId xmlns:a16="http://schemas.microsoft.com/office/drawing/2014/main" id="{D48E73E2-6007-C6C3-866A-D6D46BD57C64}"/>
                  </a:ext>
                </a:extLst>
              </p:cNvPr>
              <p:cNvCxnSpPr>
                <a:cxnSpLocks noChangeShapeType="1"/>
              </p:cNvCxnSpPr>
              <p:nvPr/>
            </p:nvCxnSpPr>
            <p:spPr bwMode="auto">
              <a:xfrm>
                <a:off x="1557762" y="3195377"/>
                <a:ext cx="274704" cy="7144"/>
              </a:xfrm>
              <a:prstGeom prst="straightConnector1">
                <a:avLst/>
              </a:prstGeom>
              <a:noFill/>
              <a:ln w="38160">
                <a:solidFill>
                  <a:srgbClr val="000000"/>
                </a:solidFill>
                <a:round/>
                <a:tailEnd type="triangle" w="med" len="med"/>
              </a:ln>
              <a:extLst>
                <a:ext uri="{909E8E84-426E-40DD-AFC4-6F175D3DCCD1}">
                  <a14:hiddenFill xmlns:a14="http://schemas.microsoft.com/office/drawing/2010/main">
                    <a:noFill/>
                  </a14:hiddenFill>
                </a:ext>
              </a:extLst>
            </p:spPr>
          </p:cxnSp>
          <p:pic>
            <p:nvPicPr>
              <p:cNvPr id="22" name="Picture 26">
                <a:extLst>
                  <a:ext uri="{FF2B5EF4-FFF2-40B4-BE49-F238E27FC236}">
                    <a16:creationId xmlns:a16="http://schemas.microsoft.com/office/drawing/2014/main" id="{FD51F267-6045-11BB-AB29-AECF2859512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09828" y="2039751"/>
                <a:ext cx="699479" cy="80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CustomShape 3">
                <a:extLst>
                  <a:ext uri="{FF2B5EF4-FFF2-40B4-BE49-F238E27FC236}">
                    <a16:creationId xmlns:a16="http://schemas.microsoft.com/office/drawing/2014/main" id="{6878D182-BE74-4A5D-3306-47BFABAC914F}"/>
                  </a:ext>
                </a:extLst>
              </p:cNvPr>
              <p:cNvSpPr>
                <a:spLocks noChangeArrowheads="1"/>
              </p:cNvSpPr>
              <p:nvPr/>
            </p:nvSpPr>
            <p:spPr bwMode="auto">
              <a:xfrm>
                <a:off x="5387548" y="2922487"/>
                <a:ext cx="1350962" cy="476017"/>
              </a:xfrm>
              <a:prstGeom prst="rect">
                <a:avLst/>
              </a:prstGeom>
              <a:solidFill>
                <a:srgbClr val="C6D9F1"/>
              </a:solidFill>
              <a:ln w="9525">
                <a:solidFill>
                  <a:srgbClr val="000000"/>
                </a:solidFill>
                <a:miter lim="800000"/>
              </a:ln>
            </p:spPr>
            <p:txBody>
              <a:bodyPr lIns="89953" tIns="44977" rIns="89953" bIns="44977"/>
              <a:lstStyle/>
              <a:p>
                <a:pPr algn="ctr"/>
                <a:r>
                  <a:rPr lang="en-US" altLang="en-US" sz="1199" b="1" dirty="0">
                    <a:solidFill>
                      <a:srgbClr val="000000"/>
                    </a:solidFill>
                  </a:rPr>
                  <a:t>Plan &amp; Execute</a:t>
                </a:r>
                <a:endParaRPr lang="en-US" altLang="en-US" sz="1199" dirty="0">
                  <a:latin typeface="Arial" panose="020B0604020202020204" pitchFamily="34" charset="0"/>
                </a:endParaRPr>
              </a:p>
              <a:p>
                <a:pPr algn="ctr"/>
                <a:r>
                  <a:rPr lang="en-US" altLang="en-US" sz="1199" b="1" dirty="0">
                    <a:solidFill>
                      <a:srgbClr val="000000"/>
                    </a:solidFill>
                  </a:rPr>
                  <a:t>Action</a:t>
                </a:r>
                <a:endParaRPr lang="en-US" altLang="en-US" sz="1199" dirty="0">
                  <a:latin typeface="Arial" panose="020B0604020202020204" pitchFamily="34" charset="0"/>
                </a:endParaRPr>
              </a:p>
            </p:txBody>
          </p:sp>
          <p:cxnSp>
            <p:nvCxnSpPr>
              <p:cNvPr id="30" name="CustomShape 5">
                <a:extLst>
                  <a:ext uri="{FF2B5EF4-FFF2-40B4-BE49-F238E27FC236}">
                    <a16:creationId xmlns:a16="http://schemas.microsoft.com/office/drawing/2014/main" id="{D455BE4A-41E5-A6C2-1670-1B8FC562BE07}"/>
                  </a:ext>
                </a:extLst>
              </p:cNvPr>
              <p:cNvCxnSpPr>
                <a:cxnSpLocks noChangeShapeType="1"/>
              </p:cNvCxnSpPr>
              <p:nvPr/>
            </p:nvCxnSpPr>
            <p:spPr bwMode="auto">
              <a:xfrm>
                <a:off x="4951350" y="3185324"/>
                <a:ext cx="274704" cy="7144"/>
              </a:xfrm>
              <a:prstGeom prst="straightConnector1">
                <a:avLst/>
              </a:prstGeom>
              <a:noFill/>
              <a:ln w="38160">
                <a:solidFill>
                  <a:srgbClr val="000000"/>
                </a:solidFill>
                <a:round/>
                <a:tailEnd type="triangle" w="med" len="med"/>
              </a:ln>
              <a:extLst>
                <a:ext uri="{909E8E84-426E-40DD-AFC4-6F175D3DCCD1}">
                  <a14:hiddenFill xmlns:a14="http://schemas.microsoft.com/office/drawing/2010/main">
                    <a:noFill/>
                  </a14:hiddenFill>
                </a:ext>
              </a:extLst>
            </p:spPr>
          </p:cxnSp>
        </p:grpSp>
      </p:grpSp>
      <p:sp>
        <p:nvSpPr>
          <p:cNvPr id="32" name="TextBox 31">
            <a:extLst>
              <a:ext uri="{FF2B5EF4-FFF2-40B4-BE49-F238E27FC236}">
                <a16:creationId xmlns:a16="http://schemas.microsoft.com/office/drawing/2014/main" id="{EC0A5CA4-BF40-6C9B-6B5C-8159B64BEECC}"/>
              </a:ext>
            </a:extLst>
          </p:cNvPr>
          <p:cNvSpPr txBox="1"/>
          <p:nvPr/>
        </p:nvSpPr>
        <p:spPr>
          <a:xfrm>
            <a:off x="1748090" y="7467283"/>
            <a:ext cx="6091775" cy="645995"/>
          </a:xfrm>
          <a:prstGeom prst="rect">
            <a:avLst/>
          </a:prstGeom>
          <a:noFill/>
        </p:spPr>
        <p:txBody>
          <a:bodyPr wrap="square">
            <a:spAutoFit/>
          </a:bodyPr>
          <a:lstStyle/>
          <a:p>
            <a:r>
              <a:rPr lang="en-IE" sz="1799" dirty="0">
                <a:latin typeface="Palatino-Roman"/>
                <a:cs typeface="Times New Roman" panose="02020603050405020304" pitchFamily="18" charset="0"/>
              </a:rPr>
              <a:t>Not the most realistic, evidence for continuous flow to the motor system</a:t>
            </a:r>
          </a:p>
        </p:txBody>
      </p:sp>
      <p:sp>
        <p:nvSpPr>
          <p:cNvPr id="5" name="Title 4">
            <a:extLst>
              <a:ext uri="{FF2B5EF4-FFF2-40B4-BE49-F238E27FC236}">
                <a16:creationId xmlns:a16="http://schemas.microsoft.com/office/drawing/2014/main" id="{92FE3914-DB40-35D2-2C3D-CDB6F4242E73}"/>
              </a:ext>
            </a:extLst>
          </p:cNvPr>
          <p:cNvSpPr>
            <a:spLocks noGrp="1"/>
          </p:cNvSpPr>
          <p:nvPr>
            <p:ph type="title"/>
          </p:nvPr>
        </p:nvSpPr>
        <p:spPr/>
        <p:txBody>
          <a:bodyPr/>
          <a:lstStyle/>
          <a:p>
            <a:r>
              <a:rPr lang="en-NL" dirty="0"/>
              <a:t>DDM ingredients: non-decision time</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AED9336E-4526-9697-8C0A-0D7E792A7283}"/>
                  </a:ext>
                </a:extLst>
              </p:cNvPr>
              <p:cNvSpPr>
                <a:spLocks noGrp="1"/>
              </p:cNvSpPr>
              <p:nvPr>
                <p:ph idx="1"/>
              </p:nvPr>
            </p:nvSpPr>
            <p:spPr>
              <a:xfrm>
                <a:off x="404452" y="1253969"/>
                <a:ext cx="9472974" cy="2787256"/>
              </a:xfrm>
            </p:spPr>
            <p:txBody>
              <a:bodyPr/>
              <a:lstStyle/>
              <a:p>
                <a:pPr>
                  <a:buFontTx/>
                  <a:buChar char="-"/>
                </a:pPr>
                <a:r>
                  <a:rPr lang="en-US" sz="1799" dirty="0">
                    <a:latin typeface="Palatino-Roman"/>
                    <a:cs typeface="Times New Roman" panose="02020603050405020304" pitchFamily="18" charset="0"/>
                  </a:rPr>
                  <a:t>In the simple diffusion model, non-decision time is determined by a single parameter: </a:t>
                </a:r>
                <a14:m>
                  <m:oMath xmlns:m="http://schemas.openxmlformats.org/officeDocument/2006/math">
                    <m:sSub>
                      <m:sSubPr>
                        <m:ctrlPr>
                          <a:rPr lang="en-IE" sz="1799" i="1">
                            <a:latin typeface="Cambria Math" panose="02040503050406030204" pitchFamily="18" charset="0"/>
                          </a:rPr>
                        </m:ctrlPr>
                      </m:sSubPr>
                      <m:e>
                        <m:sSub>
                          <m:sSubPr>
                            <m:ctrlPr>
                              <a:rPr lang="en-IE" sz="1799" i="1">
                                <a:latin typeface="Cambria Math" panose="02040503050406030204" pitchFamily="18" charset="0"/>
                              </a:rPr>
                            </m:ctrlPr>
                          </m:sSubPr>
                          <m:e>
                            <m:r>
                              <a:rPr lang="en-IE" sz="1799" i="1">
                                <a:latin typeface="Cambria Math" panose="02040503050406030204" pitchFamily="18" charset="0"/>
                              </a:rPr>
                              <m:t>𝑡</m:t>
                            </m:r>
                          </m:e>
                          <m:sub>
                            <m:r>
                              <a:rPr lang="en-IE" sz="1799" i="1">
                                <a:latin typeface="Cambria Math" panose="02040503050406030204" pitchFamily="18" charset="0"/>
                              </a:rPr>
                              <m:t>𝑁𝐷</m:t>
                            </m:r>
                          </m:sub>
                        </m:sSub>
                        <m:r>
                          <a:rPr lang="en-IE" sz="1799" i="1">
                            <a:latin typeface="Cambria Math" panose="02040503050406030204" pitchFamily="18" charset="0"/>
                          </a:rPr>
                          <m:t>= </m:t>
                        </m:r>
                        <m:r>
                          <a:rPr lang="en-IE" sz="1799" i="1">
                            <a:latin typeface="Cambria Math" panose="02040503050406030204" pitchFamily="18" charset="0"/>
                          </a:rPr>
                          <m:t>𝑇</m:t>
                        </m:r>
                      </m:e>
                      <m:sub>
                        <m:r>
                          <a:rPr lang="en-IE" sz="1799" i="1">
                            <a:latin typeface="Cambria Math" panose="02040503050406030204" pitchFamily="18" charset="0"/>
                          </a:rPr>
                          <m:t>𝑒𝑟</m:t>
                        </m:r>
                      </m:sub>
                    </m:sSub>
                  </m:oMath>
                </a14:m>
                <a:r>
                  <a:rPr lang="en-IE" sz="1199" dirty="0">
                    <a:latin typeface="Palatino-Roman"/>
                  </a:rPr>
                  <a:t>  </a:t>
                </a:r>
                <a:r>
                  <a:rPr lang="en-IE" sz="1799" dirty="0">
                    <a:latin typeface="Palatino-Roman"/>
                    <a:cs typeface="Times New Roman" panose="02020603050405020304" pitchFamily="18" charset="0"/>
                  </a:rPr>
                  <a:t>(time for encoding and response).</a:t>
                </a:r>
              </a:p>
              <a:p>
                <a:pPr>
                  <a:buFontTx/>
                  <a:buChar char="-"/>
                </a:pPr>
                <a14:m>
                  <m:oMath xmlns:m="http://schemas.openxmlformats.org/officeDocument/2006/math">
                    <m:r>
                      <a:rPr lang="en-IE" i="1" smtClean="0">
                        <a:latin typeface="Cambria Math" panose="02040503050406030204" pitchFamily="18" charset="0"/>
                      </a:rPr>
                      <m:t>𝑅𝑇</m:t>
                    </m:r>
                    <m:r>
                      <a:rPr lang="en-IE">
                        <a:latin typeface="Cambria Math" panose="02040503050406030204" pitchFamily="18" charset="0"/>
                      </a:rPr>
                      <m:t>=</m:t>
                    </m:r>
                    <m:sSub>
                      <m:sSubPr>
                        <m:ctrlPr>
                          <a:rPr lang="en-IE" i="1">
                            <a:solidFill>
                              <a:srgbClr val="836967"/>
                            </a:solidFill>
                            <a:latin typeface="Cambria Math" panose="02040503050406030204" pitchFamily="18" charset="0"/>
                          </a:rPr>
                        </m:ctrlPr>
                      </m:sSubPr>
                      <m:e>
                        <m:r>
                          <a:rPr lang="en-IE" i="1">
                            <a:latin typeface="Cambria Math" panose="02040503050406030204" pitchFamily="18" charset="0"/>
                          </a:rPr>
                          <m:t>𝑡</m:t>
                        </m:r>
                      </m:e>
                      <m:sub>
                        <m:r>
                          <a:rPr lang="en-IE" i="1">
                            <a:latin typeface="Cambria Math" panose="02040503050406030204" pitchFamily="18" charset="0"/>
                          </a:rPr>
                          <m:t>𝐷</m:t>
                        </m:r>
                      </m:sub>
                    </m:sSub>
                    <m:r>
                      <a:rPr lang="en-IE">
                        <a:latin typeface="Cambria Math" panose="02040503050406030204" pitchFamily="18" charset="0"/>
                      </a:rPr>
                      <m:t>+</m:t>
                    </m:r>
                    <m:sSub>
                      <m:sSubPr>
                        <m:ctrlPr>
                          <a:rPr lang="en-IE" i="1">
                            <a:solidFill>
                              <a:srgbClr val="836967"/>
                            </a:solidFill>
                            <a:latin typeface="Cambria Math" panose="02040503050406030204" pitchFamily="18" charset="0"/>
                          </a:rPr>
                        </m:ctrlPr>
                      </m:sSubPr>
                      <m:e>
                        <m:r>
                          <a:rPr lang="en-IE" i="1">
                            <a:latin typeface="Cambria Math" panose="02040503050406030204" pitchFamily="18" charset="0"/>
                          </a:rPr>
                          <m:t>𝑡</m:t>
                        </m:r>
                      </m:e>
                      <m:sub>
                        <m:r>
                          <a:rPr lang="en-IE" i="1">
                            <a:latin typeface="Cambria Math" panose="02040503050406030204" pitchFamily="18" charset="0"/>
                          </a:rPr>
                          <m:t>𝑁𝐷</m:t>
                        </m:r>
                      </m:sub>
                    </m:sSub>
                  </m:oMath>
                </a14:m>
                <a:endParaRPr lang="en-IE" dirty="0"/>
              </a:p>
              <a:p>
                <a:pPr>
                  <a:buFontTx/>
                  <a:buChar char="-"/>
                </a:pPr>
                <a:endParaRPr lang="en-IE" sz="1799" dirty="0">
                  <a:latin typeface="Palatino-Roman"/>
                  <a:cs typeface="Times New Roman" panose="02020603050405020304" pitchFamily="18" charset="0"/>
                </a:endParaRPr>
              </a:p>
              <a:p>
                <a:pPr>
                  <a:buFontTx/>
                  <a:buChar char="-"/>
                </a:pPr>
                <a:r>
                  <a:rPr lang="en-IE" sz="1799" dirty="0">
                    <a:latin typeface="Palatino-Roman"/>
                    <a:cs typeface="Times New Roman" panose="02020603050405020304" pitchFamily="18" charset="0"/>
                  </a:rPr>
                  <a:t>Usually assumed to be constant across stimulus discriminability levels, speed-accuracy instructions (but not always! See Donkin et al)</a:t>
                </a:r>
              </a:p>
              <a:p>
                <a:pPr>
                  <a:buFontTx/>
                  <a:buChar char="-"/>
                </a:pPr>
                <a:r>
                  <a:rPr lang="en-IE" sz="1799" dirty="0">
                    <a:latin typeface="Palatino-Roman"/>
                    <a:cs typeface="Times New Roman" panose="02020603050405020304" pitchFamily="18" charset="0"/>
                  </a:rPr>
                  <a:t>Having a </a:t>
                </a:r>
                <a:r>
                  <a:rPr lang="en-IE" sz="1799" i="1" dirty="0">
                    <a:latin typeface="Palatino-Roman"/>
                    <a:cs typeface="Times New Roman" panose="02020603050405020304" pitchFamily="18" charset="0"/>
                  </a:rPr>
                  <a:t>high discriminability condition</a:t>
                </a:r>
                <a:r>
                  <a:rPr lang="en-IE" sz="1799" dirty="0">
                    <a:latin typeface="Palatino-Roman"/>
                    <a:cs typeface="Times New Roman" panose="02020603050405020304" pitchFamily="18" charset="0"/>
                  </a:rPr>
                  <a:t> can be important for accurate estimation</a:t>
                </a:r>
              </a:p>
              <a:p>
                <a:pPr marL="0" indent="0">
                  <a:buNone/>
                </a:pPr>
                <a:endParaRPr lang="en-IE" sz="1799" dirty="0">
                  <a:latin typeface="Palatino-Roman"/>
                  <a:cs typeface="Times New Roman" panose="02020603050405020304" pitchFamily="18" charset="0"/>
                </a:endParaRPr>
              </a:p>
              <a:p>
                <a:pPr marL="0" indent="0">
                  <a:buNone/>
                </a:pPr>
                <a:endParaRPr lang="en-IE" sz="1799" dirty="0">
                  <a:latin typeface="Palatino-Roman"/>
                  <a:cs typeface="Times New Roman" panose="02020603050405020304" pitchFamily="18" charset="0"/>
                </a:endParaRPr>
              </a:p>
              <a:p>
                <a:endParaRPr lang="en-NL" dirty="0"/>
              </a:p>
            </p:txBody>
          </p:sp>
        </mc:Choice>
        <mc:Fallback xmlns="">
          <p:sp>
            <p:nvSpPr>
              <p:cNvPr id="10" name="Content Placeholder 9">
                <a:extLst>
                  <a:ext uri="{FF2B5EF4-FFF2-40B4-BE49-F238E27FC236}">
                    <a16:creationId xmlns:a16="http://schemas.microsoft.com/office/drawing/2014/main" id="{AED9336E-4526-9697-8C0A-0D7E792A7283}"/>
                  </a:ext>
                </a:extLst>
              </p:cNvPr>
              <p:cNvSpPr>
                <a:spLocks noGrp="1" noRot="1" noChangeAspect="1" noMove="1" noResize="1" noEditPoints="1" noAdjustHandles="1" noChangeArrowheads="1" noChangeShapeType="1" noTextEdit="1"/>
              </p:cNvSpPr>
              <p:nvPr>
                <p:ph idx="1"/>
              </p:nvPr>
            </p:nvSpPr>
            <p:spPr>
              <a:xfrm>
                <a:off x="404452" y="1253969"/>
                <a:ext cx="9472974" cy="2787256"/>
              </a:xfrm>
              <a:blipFill>
                <a:blip r:embed="rId6"/>
                <a:stretch>
                  <a:fillRect l="-937" t="-1364"/>
                </a:stretch>
              </a:blipFill>
            </p:spPr>
            <p:txBody>
              <a:bodyPr/>
              <a:lstStyle/>
              <a:p>
                <a:r>
                  <a:rPr lang="es-ES">
                    <a:noFill/>
                  </a:rPr>
                  <a:t> </a:t>
                </a:r>
              </a:p>
            </p:txBody>
          </p:sp>
        </mc:Fallback>
      </mc:AlternateContent>
    </p:spTree>
    <p:extLst>
      <p:ext uri="{BB962C8B-B14F-4D97-AF65-F5344CB8AC3E}">
        <p14:creationId xmlns:p14="http://schemas.microsoft.com/office/powerpoint/2010/main" val="308089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21DC149-E884-1A81-C299-98D03FAA7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96" y="1549043"/>
            <a:ext cx="5416329" cy="2657386"/>
          </a:xfrm>
          <a:prstGeom prst="rect">
            <a:avLst/>
          </a:prstGeom>
        </p:spPr>
      </p:pic>
      <p:sp>
        <p:nvSpPr>
          <p:cNvPr id="9" name="Content Placeholder 2">
            <a:extLst>
              <a:ext uri="{FF2B5EF4-FFF2-40B4-BE49-F238E27FC236}">
                <a16:creationId xmlns:a16="http://schemas.microsoft.com/office/drawing/2014/main" id="{D96C97E4-C6E9-B1FB-C704-CE710859173C}"/>
              </a:ext>
            </a:extLst>
          </p:cNvPr>
          <p:cNvSpPr txBox="1">
            <a:spLocks/>
          </p:cNvSpPr>
          <p:nvPr/>
        </p:nvSpPr>
        <p:spPr>
          <a:xfrm>
            <a:off x="694869" y="6498446"/>
            <a:ext cx="2418928" cy="317089"/>
          </a:xfrm>
          <a:prstGeom prst="rect">
            <a:avLst/>
          </a:prstGeom>
        </p:spPr>
        <p:txBody>
          <a:bodyPr vert="horz" lIns="91392" tIns="45696" rIns="91392" bIns="45696"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E" sz="1799" dirty="0">
                <a:latin typeface="Palatino-Roman"/>
                <a:cs typeface="Times New Roman" panose="02020603050405020304" pitchFamily="18" charset="0"/>
              </a:rPr>
              <a:t>Hawkins et al., 2015	</a:t>
            </a:r>
            <a:endParaRPr lang="en-IE" sz="1799" kern="1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E" sz="1799" kern="100" dirty="0">
              <a:latin typeface="Palatino-Roman"/>
              <a:ea typeface="Calibri" panose="020F0502020204030204" pitchFamily="34" charset="0"/>
              <a:cs typeface="Times New Roman" panose="02020603050405020304" pitchFamily="18" charset="0"/>
            </a:endParaRPr>
          </a:p>
          <a:p>
            <a:pPr marL="0" indent="0">
              <a:buNone/>
            </a:pPr>
            <a:endParaRPr lang="en-IE" sz="1799" i="1" dirty="0">
              <a:latin typeface="Palatino-Roman"/>
              <a:cs typeface="Times New Roman" panose="02020603050405020304" pitchFamily="18" charset="0"/>
            </a:endParaRPr>
          </a:p>
        </p:txBody>
      </p:sp>
      <p:sp>
        <p:nvSpPr>
          <p:cNvPr id="7" name="Title 6">
            <a:extLst>
              <a:ext uri="{FF2B5EF4-FFF2-40B4-BE49-F238E27FC236}">
                <a16:creationId xmlns:a16="http://schemas.microsoft.com/office/drawing/2014/main" id="{9EE69E30-4107-2424-BDC0-21B6A4B59B4E}"/>
              </a:ext>
            </a:extLst>
          </p:cNvPr>
          <p:cNvSpPr>
            <a:spLocks noGrp="1"/>
          </p:cNvSpPr>
          <p:nvPr>
            <p:ph type="title"/>
          </p:nvPr>
        </p:nvSpPr>
        <p:spPr/>
        <p:txBody>
          <a:bodyPr/>
          <a:lstStyle/>
          <a:p>
            <a:r>
              <a:rPr lang="en-NL" dirty="0"/>
              <a:t>Collapsing bounds / urgency</a:t>
            </a:r>
          </a:p>
        </p:txBody>
      </p:sp>
      <p:sp>
        <p:nvSpPr>
          <p:cNvPr id="10" name="Content Placeholder 9">
            <a:extLst>
              <a:ext uri="{FF2B5EF4-FFF2-40B4-BE49-F238E27FC236}">
                <a16:creationId xmlns:a16="http://schemas.microsoft.com/office/drawing/2014/main" id="{1A19DCBD-4421-6C06-D24E-12665AFEBB7D}"/>
              </a:ext>
            </a:extLst>
          </p:cNvPr>
          <p:cNvSpPr>
            <a:spLocks noGrp="1"/>
          </p:cNvSpPr>
          <p:nvPr>
            <p:ph idx="1"/>
          </p:nvPr>
        </p:nvSpPr>
        <p:spPr>
          <a:xfrm>
            <a:off x="6775281" y="1359386"/>
            <a:ext cx="4605848" cy="5297605"/>
          </a:xfrm>
        </p:spPr>
        <p:txBody>
          <a:bodyPr>
            <a:normAutofit fontScale="77500" lnSpcReduction="20000"/>
          </a:bodyPr>
          <a:lstStyle/>
          <a:p>
            <a:r>
              <a:rPr lang="en-US" dirty="0">
                <a:latin typeface="Palatino-Roman"/>
              </a:rPr>
              <a:t>Another mechanism to produce slow errors</a:t>
            </a:r>
          </a:p>
          <a:p>
            <a:r>
              <a:rPr lang="en-US" dirty="0">
                <a:latin typeface="Palatino-Roman"/>
              </a:rPr>
              <a:t>Controversial in the literature.. requires additional parameters to be estimated</a:t>
            </a:r>
          </a:p>
          <a:p>
            <a:r>
              <a:rPr lang="en-US" dirty="0">
                <a:latin typeface="Palatino-Roman"/>
                <a:cs typeface="Times New Roman" panose="02020603050405020304" pitchFamily="18" charset="0"/>
              </a:rPr>
              <a:t>But, collapsing bounds are inconsistent with the neuroscience (build to threshold signals)</a:t>
            </a:r>
          </a:p>
          <a:p>
            <a:r>
              <a:rPr lang="en-US" dirty="0">
                <a:latin typeface="Palatino-Roman"/>
              </a:rPr>
              <a:t>In the context of racing accumulators, additive urgency is mathematically equivalent to a collapsing bound (</a:t>
            </a:r>
            <a:r>
              <a:rPr lang="en-US" dirty="0" err="1">
                <a:latin typeface="Palatino-Roman"/>
              </a:rPr>
              <a:t>Ditterich</a:t>
            </a:r>
            <a:r>
              <a:rPr lang="en-US" dirty="0">
                <a:latin typeface="Palatino-Roman"/>
              </a:rPr>
              <a:t> 2006)</a:t>
            </a:r>
            <a:endParaRPr lang="en-US" dirty="0">
              <a:latin typeface="Palatino-Roman"/>
              <a:cs typeface="Times New Roman" panose="02020603050405020304" pitchFamily="18" charset="0"/>
            </a:endParaRPr>
          </a:p>
          <a:p>
            <a:r>
              <a:rPr lang="en-US" dirty="0">
                <a:latin typeface="Palatino-Roman"/>
              </a:rPr>
              <a:t>Several studies have found neurophysiological evidence for urgency (Churchland et al, 2008, Thura &amp; </a:t>
            </a:r>
            <a:r>
              <a:rPr lang="en-US" dirty="0" err="1">
                <a:latin typeface="Palatino-Roman"/>
              </a:rPr>
              <a:t>Cisek</a:t>
            </a:r>
            <a:r>
              <a:rPr lang="en-US" dirty="0">
                <a:latin typeface="Palatino-Roman"/>
              </a:rPr>
              <a:t> 2014, Corbett et al, 2023)</a:t>
            </a:r>
          </a:p>
          <a:p>
            <a:endParaRPr lang="en-IE" dirty="0">
              <a:latin typeface="Palatino-Roman"/>
              <a:cs typeface="Times New Roman" panose="02020603050405020304" pitchFamily="18" charset="0"/>
            </a:endParaRPr>
          </a:p>
          <a:p>
            <a:endParaRPr lang="en-NL" dirty="0"/>
          </a:p>
        </p:txBody>
      </p:sp>
      <p:pic>
        <p:nvPicPr>
          <p:cNvPr id="2050" name="Picture 2">
            <a:extLst>
              <a:ext uri="{FF2B5EF4-FFF2-40B4-BE49-F238E27FC236}">
                <a16:creationId xmlns:a16="http://schemas.microsoft.com/office/drawing/2014/main" id="{63AF0FF8-785F-2901-9A46-78AD5AD05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96" y="4799886"/>
            <a:ext cx="5182077" cy="1483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22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563891" y="5171216"/>
            <a:ext cx="8561416" cy="961902"/>
          </a:xfrm>
          <a:prstGeom prst="rect">
            <a:avLst/>
          </a:prstGeom>
        </p:spPr>
        <p:txBody>
          <a:bodyPr vert="horz" wrap="square" lIns="0" tIns="8925" rIns="0" bIns="0" rtlCol="0">
            <a:spAutoFit/>
          </a:bodyPr>
          <a:lstStyle/>
          <a:p>
            <a:pPr marL="260608" indent="-233832">
              <a:lnSpc>
                <a:spcPct val="150000"/>
              </a:lnSpc>
              <a:spcBef>
                <a:spcPts val="70"/>
              </a:spcBef>
              <a:buSzPct val="143750"/>
              <a:buChar char="•"/>
              <a:tabLst>
                <a:tab pos="260608" algn="l"/>
              </a:tabLst>
            </a:pPr>
            <a:r>
              <a:rPr lang="en-AU" sz="2200">
                <a:latin typeface="Arial" panose="020B0604020202020204" pitchFamily="34" charset="0"/>
                <a:cs typeface="Arial" panose="020B0604020202020204" pitchFamily="34" charset="0"/>
              </a:rPr>
              <a:t>The</a:t>
            </a:r>
            <a:r>
              <a:rPr lang="en-AU" sz="2200" spc="-32">
                <a:latin typeface="Arial" panose="020B0604020202020204" pitchFamily="34" charset="0"/>
                <a:cs typeface="Arial" panose="020B0604020202020204" pitchFamily="34" charset="0"/>
              </a:rPr>
              <a:t> </a:t>
            </a:r>
            <a:r>
              <a:rPr lang="en-AU" sz="2200" spc="-7">
                <a:latin typeface="Arial" panose="020B0604020202020204" pitchFamily="34" charset="0"/>
                <a:cs typeface="Arial" panose="020B0604020202020204" pitchFamily="34" charset="0"/>
              </a:rPr>
              <a:t>trade-</a:t>
            </a:r>
            <a:r>
              <a:rPr lang="en-AU" sz="2200">
                <a:latin typeface="Arial" panose="020B0604020202020204" pitchFamily="34" charset="0"/>
                <a:cs typeface="Arial" panose="020B0604020202020204" pitchFamily="34" charset="0"/>
              </a:rPr>
              <a:t>off</a:t>
            </a:r>
            <a:r>
              <a:rPr lang="en-AU" sz="2200" spc="-28">
                <a:latin typeface="Arial" panose="020B0604020202020204" pitchFamily="34" charset="0"/>
                <a:cs typeface="Arial" panose="020B0604020202020204" pitchFamily="34" charset="0"/>
              </a:rPr>
              <a:t> </a:t>
            </a:r>
            <a:r>
              <a:rPr lang="en-AU" sz="2200">
                <a:latin typeface="Arial" panose="020B0604020202020204" pitchFamily="34" charset="0"/>
                <a:cs typeface="Arial" panose="020B0604020202020204" pitchFamily="34" charset="0"/>
              </a:rPr>
              <a:t>between</a:t>
            </a:r>
            <a:r>
              <a:rPr lang="en-AU" sz="2200" spc="-32">
                <a:latin typeface="Arial" panose="020B0604020202020204" pitchFamily="34" charset="0"/>
                <a:cs typeface="Arial" panose="020B0604020202020204" pitchFamily="34" charset="0"/>
              </a:rPr>
              <a:t> </a:t>
            </a:r>
            <a:r>
              <a:rPr lang="en-AU" sz="2200">
                <a:latin typeface="Arial" panose="020B0604020202020204" pitchFamily="34" charset="0"/>
                <a:cs typeface="Arial" panose="020B0604020202020204" pitchFamily="34" charset="0"/>
              </a:rPr>
              <a:t>speed</a:t>
            </a:r>
            <a:r>
              <a:rPr lang="en-AU" sz="2200" spc="-32">
                <a:latin typeface="Arial" panose="020B0604020202020204" pitchFamily="34" charset="0"/>
                <a:cs typeface="Arial" panose="020B0604020202020204" pitchFamily="34" charset="0"/>
              </a:rPr>
              <a:t> </a:t>
            </a:r>
            <a:r>
              <a:rPr lang="en-AU" sz="2200">
                <a:latin typeface="Arial" panose="020B0604020202020204" pitchFamily="34" charset="0"/>
                <a:cs typeface="Arial" panose="020B0604020202020204" pitchFamily="34" charset="0"/>
              </a:rPr>
              <a:t>and</a:t>
            </a:r>
            <a:r>
              <a:rPr lang="en-AU" sz="2200" spc="-35">
                <a:latin typeface="Arial" panose="020B0604020202020204" pitchFamily="34" charset="0"/>
                <a:cs typeface="Arial" panose="020B0604020202020204" pitchFamily="34" charset="0"/>
              </a:rPr>
              <a:t> </a:t>
            </a:r>
            <a:r>
              <a:rPr lang="en-AU" sz="2200">
                <a:latin typeface="Arial" panose="020B0604020202020204" pitchFamily="34" charset="0"/>
                <a:cs typeface="Arial" panose="020B0604020202020204" pitchFamily="34" charset="0"/>
              </a:rPr>
              <a:t>accuracy</a:t>
            </a:r>
            <a:r>
              <a:rPr lang="en-AU" sz="2200" spc="-28">
                <a:latin typeface="Arial" panose="020B0604020202020204" pitchFamily="34" charset="0"/>
                <a:cs typeface="Arial" panose="020B0604020202020204" pitchFamily="34" charset="0"/>
              </a:rPr>
              <a:t> </a:t>
            </a:r>
            <a:r>
              <a:rPr lang="en-AU" sz="2200">
                <a:latin typeface="Arial" panose="020B0604020202020204" pitchFamily="34" charset="0"/>
                <a:cs typeface="Arial" panose="020B0604020202020204" pitchFamily="34" charset="0"/>
              </a:rPr>
              <a:t>is</a:t>
            </a:r>
            <a:r>
              <a:rPr lang="en-AU" sz="2200" spc="-32">
                <a:latin typeface="Arial" panose="020B0604020202020204" pitchFamily="34" charset="0"/>
                <a:cs typeface="Arial" panose="020B0604020202020204" pitchFamily="34" charset="0"/>
              </a:rPr>
              <a:t> </a:t>
            </a:r>
            <a:r>
              <a:rPr lang="en-AU" sz="2200">
                <a:latin typeface="Arial" panose="020B0604020202020204" pitchFamily="34" charset="0"/>
                <a:cs typeface="Arial" panose="020B0604020202020204" pitchFamily="34" charset="0"/>
              </a:rPr>
              <a:t>the</a:t>
            </a:r>
            <a:r>
              <a:rPr lang="en-AU" sz="2200" spc="-28">
                <a:latin typeface="Arial" panose="020B0604020202020204" pitchFamily="34" charset="0"/>
                <a:cs typeface="Arial" panose="020B0604020202020204" pitchFamily="34" charset="0"/>
              </a:rPr>
              <a:t> </a:t>
            </a:r>
            <a:r>
              <a:rPr lang="en-AU" sz="2200">
                <a:latin typeface="Arial" panose="020B0604020202020204" pitchFamily="34" charset="0"/>
                <a:cs typeface="Arial" panose="020B0604020202020204" pitchFamily="34" charset="0"/>
              </a:rPr>
              <a:t>fundamental</a:t>
            </a:r>
            <a:r>
              <a:rPr lang="en-AU" sz="2200" spc="-32">
                <a:latin typeface="Arial" panose="020B0604020202020204" pitchFamily="34" charset="0"/>
                <a:cs typeface="Arial" panose="020B0604020202020204" pitchFamily="34" charset="0"/>
              </a:rPr>
              <a:t> </a:t>
            </a:r>
            <a:r>
              <a:rPr lang="en-AU" sz="2200">
                <a:latin typeface="Arial" panose="020B0604020202020204" pitchFamily="34" charset="0"/>
                <a:cs typeface="Arial" panose="020B0604020202020204" pitchFamily="34" charset="0"/>
              </a:rPr>
              <a:t>lawful</a:t>
            </a:r>
            <a:r>
              <a:rPr lang="en-AU" sz="2200" spc="-28">
                <a:latin typeface="Arial" panose="020B0604020202020204" pitchFamily="34" charset="0"/>
                <a:cs typeface="Arial" panose="020B0604020202020204" pitchFamily="34" charset="0"/>
              </a:rPr>
              <a:t> </a:t>
            </a:r>
            <a:r>
              <a:rPr lang="en-AU" sz="2200" spc="-7">
                <a:latin typeface="Arial" panose="020B0604020202020204" pitchFamily="34" charset="0"/>
                <a:cs typeface="Arial" panose="020B0604020202020204" pitchFamily="34" charset="0"/>
              </a:rPr>
              <a:t>relationship </a:t>
            </a:r>
            <a:r>
              <a:rPr lang="en-AU" sz="2200">
                <a:latin typeface="Arial" panose="020B0604020202020204" pitchFamily="34" charset="0"/>
                <a:cs typeface="Arial" panose="020B0604020202020204" pitchFamily="34" charset="0"/>
              </a:rPr>
              <a:t>in</a:t>
            </a:r>
            <a:r>
              <a:rPr lang="en-AU" sz="2200" spc="-39">
                <a:latin typeface="Arial" panose="020B0604020202020204" pitchFamily="34" charset="0"/>
                <a:cs typeface="Arial" panose="020B0604020202020204" pitchFamily="34" charset="0"/>
              </a:rPr>
              <a:t> </a:t>
            </a:r>
            <a:r>
              <a:rPr lang="en-AU" sz="2200">
                <a:latin typeface="Arial" panose="020B0604020202020204" pitchFamily="34" charset="0"/>
                <a:cs typeface="Arial" panose="020B0604020202020204" pitchFamily="34" charset="0"/>
              </a:rPr>
              <a:t>sequential</a:t>
            </a:r>
            <a:r>
              <a:rPr lang="en-AU" sz="2200" spc="-35">
                <a:latin typeface="Arial" panose="020B0604020202020204" pitchFamily="34" charset="0"/>
                <a:cs typeface="Arial" panose="020B0604020202020204" pitchFamily="34" charset="0"/>
              </a:rPr>
              <a:t> </a:t>
            </a:r>
            <a:r>
              <a:rPr lang="en-AU" sz="2200">
                <a:latin typeface="Arial" panose="020B0604020202020204" pitchFamily="34" charset="0"/>
                <a:cs typeface="Arial" panose="020B0604020202020204" pitchFamily="34" charset="0"/>
              </a:rPr>
              <a:t>sampling.</a:t>
            </a:r>
            <a:endParaRPr lang="en-AU" sz="2200" spc="-7">
              <a:latin typeface="Arial" panose="020B0604020202020204" pitchFamily="34" charset="0"/>
              <a:cs typeface="Arial" panose="020B0604020202020204" pitchFamily="34" charset="0"/>
            </a:endParaRPr>
          </a:p>
        </p:txBody>
      </p:sp>
      <p:pic>
        <p:nvPicPr>
          <p:cNvPr id="7" name="object 7"/>
          <p:cNvPicPr/>
          <p:nvPr/>
        </p:nvPicPr>
        <p:blipFill>
          <a:blip r:embed="rId3" cstate="print"/>
          <a:stretch>
            <a:fillRect/>
          </a:stretch>
        </p:blipFill>
        <p:spPr>
          <a:xfrm>
            <a:off x="3419062" y="1026491"/>
            <a:ext cx="5022221" cy="3889164"/>
          </a:xfrm>
          <a:prstGeom prst="rect">
            <a:avLst/>
          </a:prstGeom>
        </p:spPr>
      </p:pic>
      <p:sp>
        <p:nvSpPr>
          <p:cNvPr id="10" name="Title 9">
            <a:extLst>
              <a:ext uri="{FF2B5EF4-FFF2-40B4-BE49-F238E27FC236}">
                <a16:creationId xmlns:a16="http://schemas.microsoft.com/office/drawing/2014/main" id="{63431309-026A-01F5-CE0A-08161FB1243F}"/>
              </a:ext>
            </a:extLst>
          </p:cNvPr>
          <p:cNvSpPr>
            <a:spLocks noGrp="1"/>
          </p:cNvSpPr>
          <p:nvPr>
            <p:ph type="title"/>
          </p:nvPr>
        </p:nvSpPr>
        <p:spPr>
          <a:xfrm>
            <a:off x="838200" y="0"/>
            <a:ext cx="10515600" cy="1053885"/>
          </a:xfrm>
        </p:spPr>
        <p:txBody>
          <a:bodyPr/>
          <a:lstStyle/>
          <a:p>
            <a:pPr algn="ctr"/>
            <a:r>
              <a:rPr lang="en-AU">
                <a:latin typeface="Arial" panose="020B0604020202020204" pitchFamily="34" charset="0"/>
                <a:cs typeface="Arial" panose="020B0604020202020204" pitchFamily="34" charset="0"/>
              </a:rPr>
              <a:t>RT</a:t>
            </a:r>
            <a:r>
              <a:rPr lang="en-AU" spc="-42">
                <a:latin typeface="Arial" panose="020B0604020202020204" pitchFamily="34" charset="0"/>
                <a:cs typeface="Arial" panose="020B0604020202020204" pitchFamily="34" charset="0"/>
              </a:rPr>
              <a:t> </a:t>
            </a:r>
            <a:r>
              <a:rPr lang="en-AU">
                <a:latin typeface="Arial" panose="020B0604020202020204" pitchFamily="34" charset="0"/>
                <a:cs typeface="Arial" panose="020B0604020202020204" pitchFamily="34" charset="0"/>
              </a:rPr>
              <a:t>is</a:t>
            </a:r>
            <a:r>
              <a:rPr lang="en-AU" spc="-46">
                <a:latin typeface="Arial" panose="020B0604020202020204" pitchFamily="34" charset="0"/>
                <a:cs typeface="Arial" panose="020B0604020202020204" pitchFamily="34" charset="0"/>
              </a:rPr>
              <a:t> </a:t>
            </a:r>
            <a:r>
              <a:rPr lang="en-AU">
                <a:latin typeface="Arial" panose="020B0604020202020204" pitchFamily="34" charset="0"/>
                <a:cs typeface="Arial" panose="020B0604020202020204" pitchFamily="34" charset="0"/>
              </a:rPr>
              <a:t>inversely</a:t>
            </a:r>
            <a:r>
              <a:rPr lang="en-AU" spc="-42">
                <a:latin typeface="Arial" panose="020B0604020202020204" pitchFamily="34" charset="0"/>
                <a:cs typeface="Arial" panose="020B0604020202020204" pitchFamily="34" charset="0"/>
              </a:rPr>
              <a:t> </a:t>
            </a:r>
            <a:r>
              <a:rPr lang="en-AU">
                <a:latin typeface="Arial" panose="020B0604020202020204" pitchFamily="34" charset="0"/>
                <a:cs typeface="Arial" panose="020B0604020202020204" pitchFamily="34" charset="0"/>
              </a:rPr>
              <a:t>related</a:t>
            </a:r>
            <a:r>
              <a:rPr lang="en-AU" spc="-46">
                <a:latin typeface="Arial" panose="020B0604020202020204" pitchFamily="34" charset="0"/>
                <a:cs typeface="Arial" panose="020B0604020202020204" pitchFamily="34" charset="0"/>
              </a:rPr>
              <a:t> </a:t>
            </a:r>
            <a:r>
              <a:rPr lang="en-AU">
                <a:latin typeface="Arial" panose="020B0604020202020204" pitchFamily="34" charset="0"/>
                <a:cs typeface="Arial" panose="020B0604020202020204" pitchFamily="34" charset="0"/>
              </a:rPr>
              <a:t>to</a:t>
            </a:r>
            <a:r>
              <a:rPr lang="en-AU" spc="-98">
                <a:latin typeface="Arial" panose="020B0604020202020204" pitchFamily="34" charset="0"/>
                <a:cs typeface="Arial" panose="020B0604020202020204" pitchFamily="34" charset="0"/>
              </a:rPr>
              <a:t> </a:t>
            </a:r>
            <a:r>
              <a:rPr lang="en-AU" spc="-7">
                <a:latin typeface="Arial" panose="020B0604020202020204" pitchFamily="34" charset="0"/>
                <a:cs typeface="Arial" panose="020B0604020202020204" pitchFamily="34" charset="0"/>
              </a:rPr>
              <a:t>Accuracy</a:t>
            </a:r>
            <a:endParaRPr lang="en-AU"/>
          </a:p>
        </p:txBody>
      </p:sp>
      <p:sp>
        <p:nvSpPr>
          <p:cNvPr id="4" name="object 4"/>
          <p:cNvSpPr txBox="1"/>
          <p:nvPr/>
        </p:nvSpPr>
        <p:spPr>
          <a:xfrm>
            <a:off x="4029962" y="4179203"/>
            <a:ext cx="937576" cy="214474"/>
          </a:xfrm>
          <a:prstGeom prst="rect">
            <a:avLst/>
          </a:prstGeom>
        </p:spPr>
        <p:txBody>
          <a:bodyPr vert="horz" wrap="square" lIns="0" tIns="8925" rIns="0" bIns="0" rtlCol="0">
            <a:spAutoFit/>
          </a:bodyPr>
          <a:lstStyle/>
          <a:p>
            <a:pPr marL="8925">
              <a:spcBef>
                <a:spcPts val="70"/>
              </a:spcBef>
            </a:pPr>
            <a:r>
              <a:rPr lang="en-AU" sz="1335">
                <a:latin typeface="Palatino Linotype"/>
                <a:cs typeface="Palatino Linotype"/>
              </a:rPr>
              <a:t>Cattell,</a:t>
            </a:r>
            <a:r>
              <a:rPr lang="en-AU" sz="1335" spc="-35">
                <a:latin typeface="Palatino Linotype"/>
                <a:cs typeface="Palatino Linotype"/>
              </a:rPr>
              <a:t> </a:t>
            </a:r>
            <a:r>
              <a:rPr lang="en-AU" sz="1335" spc="-14">
                <a:latin typeface="Palatino Linotype"/>
                <a:cs typeface="Palatino Linotype"/>
              </a:rPr>
              <a:t>1886</a:t>
            </a:r>
            <a:endParaRPr lang="en-AU" sz="1335">
              <a:latin typeface="Palatino Linotype"/>
              <a:cs typeface="Palatino Linotype"/>
            </a:endParaRPr>
          </a:p>
        </p:txBody>
      </p:sp>
    </p:spTree>
    <p:extLst>
      <p:ext uri="{BB962C8B-B14F-4D97-AF65-F5344CB8AC3E}">
        <p14:creationId xmlns:p14="http://schemas.microsoft.com/office/powerpoint/2010/main" val="287888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Oval 216">
            <a:extLst>
              <a:ext uri="{FF2B5EF4-FFF2-40B4-BE49-F238E27FC236}">
                <a16:creationId xmlns:a16="http://schemas.microsoft.com/office/drawing/2014/main" id="{79D0FB99-BC24-1049-8877-60A87C9B9F72}"/>
              </a:ext>
            </a:extLst>
          </p:cNvPr>
          <p:cNvSpPr/>
          <p:nvPr/>
        </p:nvSpPr>
        <p:spPr>
          <a:xfrm rot="14569144">
            <a:off x="7438435" y="5854489"/>
            <a:ext cx="230372" cy="230372"/>
          </a:xfrm>
          <a:prstGeom prst="ellipse">
            <a:avLst/>
          </a:prstGeom>
          <a:solidFill>
            <a:srgbClr val="FF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4" name="Oval 213">
            <a:extLst>
              <a:ext uri="{FF2B5EF4-FFF2-40B4-BE49-F238E27FC236}">
                <a16:creationId xmlns:a16="http://schemas.microsoft.com/office/drawing/2014/main" id="{A45F3184-985F-134A-97EB-5F015721B5EC}"/>
              </a:ext>
            </a:extLst>
          </p:cNvPr>
          <p:cNvSpPr/>
          <p:nvPr/>
        </p:nvSpPr>
        <p:spPr>
          <a:xfrm>
            <a:off x="9353380" y="5881777"/>
            <a:ext cx="230372" cy="230372"/>
          </a:xfrm>
          <a:prstGeom prst="ellipse">
            <a:avLst/>
          </a:prstGeom>
          <a:solidFill>
            <a:srgbClr val="00B050">
              <a:alpha val="5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28532454-E2D0-CA4A-BEA1-CB5EA004AE62}"/>
              </a:ext>
            </a:extLst>
          </p:cNvPr>
          <p:cNvSpPr/>
          <p:nvPr/>
        </p:nvSpPr>
        <p:spPr>
          <a:xfrm>
            <a:off x="650950" y="2417215"/>
            <a:ext cx="2146646" cy="20419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Oval 4">
            <a:extLst>
              <a:ext uri="{FF2B5EF4-FFF2-40B4-BE49-F238E27FC236}">
                <a16:creationId xmlns:a16="http://schemas.microsoft.com/office/drawing/2014/main" id="{E0FA9F4F-C92C-B546-9417-0E4C0192151E}"/>
              </a:ext>
            </a:extLst>
          </p:cNvPr>
          <p:cNvSpPr/>
          <p:nvPr/>
        </p:nvSpPr>
        <p:spPr>
          <a:xfrm>
            <a:off x="1865638" y="2626644"/>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9D740E96-667F-4942-B0F9-4C9492A0584D}"/>
              </a:ext>
            </a:extLst>
          </p:cNvPr>
          <p:cNvSpPr/>
          <p:nvPr/>
        </p:nvSpPr>
        <p:spPr>
          <a:xfrm>
            <a:off x="734722" y="307691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07EB9C4F-5725-7041-AA76-2E00839CD299}"/>
              </a:ext>
            </a:extLst>
          </p:cNvPr>
          <p:cNvSpPr/>
          <p:nvPr/>
        </p:nvSpPr>
        <p:spPr>
          <a:xfrm>
            <a:off x="1970352" y="315021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D71A5AB9-BD12-DF4E-A867-C68F8DB1A1E5}"/>
              </a:ext>
            </a:extLst>
          </p:cNvPr>
          <p:cNvSpPr/>
          <p:nvPr/>
        </p:nvSpPr>
        <p:spPr>
          <a:xfrm>
            <a:off x="2294967" y="3893689"/>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1362F38E-CF38-B441-82DF-B20A3148FBB4}"/>
              </a:ext>
            </a:extLst>
          </p:cNvPr>
          <p:cNvSpPr/>
          <p:nvPr/>
        </p:nvSpPr>
        <p:spPr>
          <a:xfrm>
            <a:off x="1813280" y="413453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FF43420C-3921-654A-A121-32D7D0167174}"/>
              </a:ext>
            </a:extLst>
          </p:cNvPr>
          <p:cNvSpPr/>
          <p:nvPr/>
        </p:nvSpPr>
        <p:spPr>
          <a:xfrm>
            <a:off x="1069808" y="3663317"/>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5FCB6230-5136-A849-AC48-7FB53E9723DD}"/>
              </a:ext>
            </a:extLst>
          </p:cNvPr>
          <p:cNvSpPr/>
          <p:nvPr/>
        </p:nvSpPr>
        <p:spPr>
          <a:xfrm>
            <a:off x="849907" y="4186889"/>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C87BA635-4A8F-FC4D-A8B8-6AC31098B8D4}"/>
              </a:ext>
            </a:extLst>
          </p:cNvPr>
          <p:cNvSpPr/>
          <p:nvPr/>
        </p:nvSpPr>
        <p:spPr>
          <a:xfrm>
            <a:off x="2357796" y="261617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80AC0953-0BD9-BB47-93E2-EE79BBDB3730}"/>
              </a:ext>
            </a:extLst>
          </p:cNvPr>
          <p:cNvSpPr/>
          <p:nvPr/>
        </p:nvSpPr>
        <p:spPr>
          <a:xfrm>
            <a:off x="1268765" y="326540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BD1F5FD5-6614-1748-9387-C753516E2447}"/>
              </a:ext>
            </a:extLst>
          </p:cNvPr>
          <p:cNvSpPr/>
          <p:nvPr/>
        </p:nvSpPr>
        <p:spPr>
          <a:xfrm>
            <a:off x="1006979" y="2741830"/>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a:extLst>
              <a:ext uri="{FF2B5EF4-FFF2-40B4-BE49-F238E27FC236}">
                <a16:creationId xmlns:a16="http://schemas.microsoft.com/office/drawing/2014/main" id="{7890C056-39AF-6744-9D3E-0C79DB815171}"/>
              </a:ext>
            </a:extLst>
          </p:cNvPr>
          <p:cNvSpPr/>
          <p:nvPr/>
        </p:nvSpPr>
        <p:spPr>
          <a:xfrm>
            <a:off x="1834223" y="3569074"/>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96FAE309-14BA-EC4F-A8B4-8E33619B2187}"/>
              </a:ext>
            </a:extLst>
          </p:cNvPr>
          <p:cNvSpPr/>
          <p:nvPr/>
        </p:nvSpPr>
        <p:spPr>
          <a:xfrm>
            <a:off x="1383951" y="2919844"/>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2EB77314-307A-1D41-9518-522C1D5F3B6A}"/>
              </a:ext>
            </a:extLst>
          </p:cNvPr>
          <p:cNvSpPr/>
          <p:nvPr/>
        </p:nvSpPr>
        <p:spPr>
          <a:xfrm rot="9988677">
            <a:off x="2206801" y="329002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a:extLst>
              <a:ext uri="{FF2B5EF4-FFF2-40B4-BE49-F238E27FC236}">
                <a16:creationId xmlns:a16="http://schemas.microsoft.com/office/drawing/2014/main" id="{CFB363A5-E694-E448-A130-BDFFF4E3366D}"/>
              </a:ext>
            </a:extLst>
          </p:cNvPr>
          <p:cNvSpPr/>
          <p:nvPr/>
        </p:nvSpPr>
        <p:spPr>
          <a:xfrm rot="9988677">
            <a:off x="1284679" y="2505173"/>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a:extLst>
              <a:ext uri="{FF2B5EF4-FFF2-40B4-BE49-F238E27FC236}">
                <a16:creationId xmlns:a16="http://schemas.microsoft.com/office/drawing/2014/main" id="{4052852C-F32E-1843-A693-61EAB3AD6735}"/>
              </a:ext>
            </a:extLst>
          </p:cNvPr>
          <p:cNvSpPr/>
          <p:nvPr/>
        </p:nvSpPr>
        <p:spPr>
          <a:xfrm rot="9988677">
            <a:off x="1722226" y="3514262"/>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E3C1A026-7A71-2C4B-956B-3297D61CEB6A}"/>
              </a:ext>
            </a:extLst>
          </p:cNvPr>
          <p:cNvSpPr/>
          <p:nvPr/>
        </p:nvSpPr>
        <p:spPr>
          <a:xfrm rot="9988677">
            <a:off x="1075264" y="400371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F0E4EC93-CA13-C24D-A2D5-6EE1B95A8D2D}"/>
              </a:ext>
            </a:extLst>
          </p:cNvPr>
          <p:cNvSpPr/>
          <p:nvPr/>
        </p:nvSpPr>
        <p:spPr>
          <a:xfrm rot="9988677">
            <a:off x="728469" y="359169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a:extLst>
              <a:ext uri="{FF2B5EF4-FFF2-40B4-BE49-F238E27FC236}">
                <a16:creationId xmlns:a16="http://schemas.microsoft.com/office/drawing/2014/main" id="{4AB3EA76-785F-2C40-806B-D61542399029}"/>
              </a:ext>
            </a:extLst>
          </p:cNvPr>
          <p:cNvSpPr/>
          <p:nvPr/>
        </p:nvSpPr>
        <p:spPr>
          <a:xfrm rot="9988677">
            <a:off x="1012782" y="292619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BF2AFF13-741B-BF40-876A-B91934D84E44}"/>
              </a:ext>
            </a:extLst>
          </p:cNvPr>
          <p:cNvSpPr/>
          <p:nvPr/>
        </p:nvSpPr>
        <p:spPr>
          <a:xfrm rot="9988677">
            <a:off x="735037" y="248925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D3D9465F-7888-8A40-9B49-B61BF5759039}"/>
              </a:ext>
            </a:extLst>
          </p:cNvPr>
          <p:cNvSpPr/>
          <p:nvPr/>
        </p:nvSpPr>
        <p:spPr>
          <a:xfrm rot="9988677">
            <a:off x="2373944" y="357760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11426AE9-BD92-F640-AE9F-A5CBA8033B11}"/>
              </a:ext>
            </a:extLst>
          </p:cNvPr>
          <p:cNvSpPr/>
          <p:nvPr/>
        </p:nvSpPr>
        <p:spPr>
          <a:xfrm rot="9988677">
            <a:off x="1446188" y="285905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2AEAD1F6-BCCF-E848-9920-C0211488A21F}"/>
              </a:ext>
            </a:extLst>
          </p:cNvPr>
          <p:cNvSpPr/>
          <p:nvPr/>
        </p:nvSpPr>
        <p:spPr>
          <a:xfrm rot="9988677">
            <a:off x="1894037" y="2482105"/>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643B8EF6-0259-A142-B52A-366108649B09}"/>
              </a:ext>
            </a:extLst>
          </p:cNvPr>
          <p:cNvSpPr/>
          <p:nvPr/>
        </p:nvSpPr>
        <p:spPr>
          <a:xfrm rot="9988677">
            <a:off x="1283149" y="347984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7CEE83EB-EA98-9547-A077-B1B712FE8131}"/>
              </a:ext>
            </a:extLst>
          </p:cNvPr>
          <p:cNvSpPr/>
          <p:nvPr/>
        </p:nvSpPr>
        <p:spPr>
          <a:xfrm rot="9988677">
            <a:off x="1809100" y="2890250"/>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BC95917D-3A3D-A54A-98EF-F09AD86B997F}"/>
              </a:ext>
            </a:extLst>
          </p:cNvPr>
          <p:cNvSpPr/>
          <p:nvPr/>
        </p:nvSpPr>
        <p:spPr>
          <a:xfrm rot="14569144">
            <a:off x="2002606" y="423622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8F99177F-D5CD-F342-813E-58118E5FF5B8}"/>
              </a:ext>
            </a:extLst>
          </p:cNvPr>
          <p:cNvSpPr/>
          <p:nvPr/>
        </p:nvSpPr>
        <p:spPr>
          <a:xfrm rot="14569144">
            <a:off x="1378831" y="377981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BC83EC42-E7B3-1C4F-ABB7-6C965E498A09}"/>
              </a:ext>
            </a:extLst>
          </p:cNvPr>
          <p:cNvSpPr/>
          <p:nvPr/>
        </p:nvSpPr>
        <p:spPr>
          <a:xfrm rot="14569144">
            <a:off x="1670286" y="381830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7251D397-8617-BB4F-85F8-56B85CC05241}"/>
              </a:ext>
            </a:extLst>
          </p:cNvPr>
          <p:cNvSpPr/>
          <p:nvPr/>
        </p:nvSpPr>
        <p:spPr>
          <a:xfrm rot="14569144">
            <a:off x="1041899" y="3305222"/>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E39068CF-A3E0-E243-BE34-B02542515691}"/>
              </a:ext>
            </a:extLst>
          </p:cNvPr>
          <p:cNvSpPr/>
          <p:nvPr/>
        </p:nvSpPr>
        <p:spPr>
          <a:xfrm rot="14569144">
            <a:off x="2145958" y="271224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520FA247-FA7C-694A-BB10-8493FFFC0CA9}"/>
              </a:ext>
            </a:extLst>
          </p:cNvPr>
          <p:cNvSpPr/>
          <p:nvPr/>
        </p:nvSpPr>
        <p:spPr>
          <a:xfrm rot="14569144">
            <a:off x="2236996" y="2950498"/>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E0A35ACE-0996-1B4D-A1A0-D832339DBEF0}"/>
              </a:ext>
            </a:extLst>
          </p:cNvPr>
          <p:cNvSpPr/>
          <p:nvPr/>
        </p:nvSpPr>
        <p:spPr>
          <a:xfrm rot="14569144">
            <a:off x="2476172" y="311729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08EB3420-501D-8F4C-A8A1-0717A932CDC1}"/>
              </a:ext>
            </a:extLst>
          </p:cNvPr>
          <p:cNvSpPr/>
          <p:nvPr/>
        </p:nvSpPr>
        <p:spPr>
          <a:xfrm rot="14569144">
            <a:off x="669038" y="3831603"/>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7C843276-843A-B344-B719-92301FDFCBD5}"/>
              </a:ext>
            </a:extLst>
          </p:cNvPr>
          <p:cNvSpPr/>
          <p:nvPr/>
        </p:nvSpPr>
        <p:spPr>
          <a:xfrm rot="14569144">
            <a:off x="1393591" y="420165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F0D7C5AE-6D84-4842-8AAC-177967E1702A}"/>
              </a:ext>
            </a:extLst>
          </p:cNvPr>
          <p:cNvSpPr/>
          <p:nvPr/>
        </p:nvSpPr>
        <p:spPr>
          <a:xfrm rot="14569144">
            <a:off x="2054124" y="3594923"/>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E5FBF01E-45AF-714A-BB93-5F2E2CD75C0D}"/>
              </a:ext>
            </a:extLst>
          </p:cNvPr>
          <p:cNvSpPr/>
          <p:nvPr/>
        </p:nvSpPr>
        <p:spPr>
          <a:xfrm rot="14569144">
            <a:off x="1641933" y="322644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1B9B1912-4D6A-1448-9B8D-1ADE3F5A0F7F}"/>
              </a:ext>
            </a:extLst>
          </p:cNvPr>
          <p:cNvSpPr/>
          <p:nvPr/>
        </p:nvSpPr>
        <p:spPr>
          <a:xfrm rot="14569144">
            <a:off x="2056321" y="393338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AFD916C2-4CDC-FF4D-A70F-564390BDCADB}"/>
              </a:ext>
            </a:extLst>
          </p:cNvPr>
          <p:cNvSpPr/>
          <p:nvPr/>
        </p:nvSpPr>
        <p:spPr>
          <a:xfrm rot="14569144">
            <a:off x="2289847" y="4177735"/>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a:extLst>
              <a:ext uri="{FF2B5EF4-FFF2-40B4-BE49-F238E27FC236}">
                <a16:creationId xmlns:a16="http://schemas.microsoft.com/office/drawing/2014/main" id="{3224B2DC-2A42-BB42-92A6-FF78BC97B084}"/>
              </a:ext>
            </a:extLst>
          </p:cNvPr>
          <p:cNvSpPr/>
          <p:nvPr/>
        </p:nvSpPr>
        <p:spPr>
          <a:xfrm rot="14569144">
            <a:off x="1483545" y="352850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B368C9B3-AAC9-7D49-8C5C-ED30971A37FE}"/>
              </a:ext>
            </a:extLst>
          </p:cNvPr>
          <p:cNvSpPr/>
          <p:nvPr/>
        </p:nvSpPr>
        <p:spPr>
          <a:xfrm rot="9988677">
            <a:off x="1575626" y="2550890"/>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Oval 45">
            <a:extLst>
              <a:ext uri="{FF2B5EF4-FFF2-40B4-BE49-F238E27FC236}">
                <a16:creationId xmlns:a16="http://schemas.microsoft.com/office/drawing/2014/main" id="{DF2DD5B8-4D31-824F-ABF3-98A0559FD03C}"/>
              </a:ext>
            </a:extLst>
          </p:cNvPr>
          <p:cNvSpPr/>
          <p:nvPr/>
        </p:nvSpPr>
        <p:spPr>
          <a:xfrm rot="9988677">
            <a:off x="758854" y="337813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0A07AA60-AA3C-9C42-A4A0-D8B9B171D45F}"/>
              </a:ext>
            </a:extLst>
          </p:cNvPr>
          <p:cNvSpPr/>
          <p:nvPr/>
        </p:nvSpPr>
        <p:spPr>
          <a:xfrm rot="9988677">
            <a:off x="2497111" y="282314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C22A36DB-7CBC-B648-9718-0CCA333B1642}"/>
              </a:ext>
            </a:extLst>
          </p:cNvPr>
          <p:cNvSpPr/>
          <p:nvPr/>
        </p:nvSpPr>
        <p:spPr>
          <a:xfrm rot="14569144">
            <a:off x="2549787" y="377643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E4F02EA8-BF75-3A4E-BDC6-F9CA2966F496}"/>
              </a:ext>
            </a:extLst>
          </p:cNvPr>
          <p:cNvSpPr/>
          <p:nvPr/>
        </p:nvSpPr>
        <p:spPr>
          <a:xfrm rot="14569144">
            <a:off x="1556846" y="3989248"/>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BC34EF94-30DE-BE4F-8905-D17C0A03EB3A}"/>
              </a:ext>
            </a:extLst>
          </p:cNvPr>
          <p:cNvSpPr/>
          <p:nvPr/>
        </p:nvSpPr>
        <p:spPr>
          <a:xfrm rot="10800000">
            <a:off x="3597004" y="2416890"/>
            <a:ext cx="2146646" cy="20419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049B813F-9FAB-AA4D-BF28-D1C91A3C5269}"/>
              </a:ext>
            </a:extLst>
          </p:cNvPr>
          <p:cNvSpPr/>
          <p:nvPr/>
        </p:nvSpPr>
        <p:spPr>
          <a:xfrm rot="10800000">
            <a:off x="5251492" y="3579220"/>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8446C942-6105-C844-B053-87470B028A36}"/>
              </a:ext>
            </a:extLst>
          </p:cNvPr>
          <p:cNvSpPr/>
          <p:nvPr/>
        </p:nvSpPr>
        <p:spPr>
          <a:xfrm rot="10800000">
            <a:off x="4801220" y="2448304"/>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E7413EFE-6EC6-4D48-B015-D4DBFEDD5818}"/>
              </a:ext>
            </a:extLst>
          </p:cNvPr>
          <p:cNvSpPr/>
          <p:nvPr/>
        </p:nvSpPr>
        <p:spPr>
          <a:xfrm rot="10800000">
            <a:off x="4727920" y="3683935"/>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DE77ABE9-DBBD-234D-A26E-D4D9F20AA424}"/>
              </a:ext>
            </a:extLst>
          </p:cNvPr>
          <p:cNvSpPr/>
          <p:nvPr/>
        </p:nvSpPr>
        <p:spPr>
          <a:xfrm rot="10800000">
            <a:off x="3984447" y="4008550"/>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1E8F3D10-D6CB-D345-8600-01D0B1B1A018}"/>
              </a:ext>
            </a:extLst>
          </p:cNvPr>
          <p:cNvSpPr/>
          <p:nvPr/>
        </p:nvSpPr>
        <p:spPr>
          <a:xfrm rot="10800000">
            <a:off x="3743604" y="3526863"/>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7262544F-15E1-4E48-8C63-22AD6E6C4DB2}"/>
              </a:ext>
            </a:extLst>
          </p:cNvPr>
          <p:cNvSpPr/>
          <p:nvPr/>
        </p:nvSpPr>
        <p:spPr>
          <a:xfrm rot="10800000">
            <a:off x="4214819" y="2783390"/>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9E57E7D0-9CA2-854E-B033-16AF17DE269C}"/>
              </a:ext>
            </a:extLst>
          </p:cNvPr>
          <p:cNvSpPr/>
          <p:nvPr/>
        </p:nvSpPr>
        <p:spPr>
          <a:xfrm rot="10800000">
            <a:off x="3691247" y="2563490"/>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7596F043-31AE-B74F-ACDF-CA4664247C0D}"/>
              </a:ext>
            </a:extLst>
          </p:cNvPr>
          <p:cNvSpPr/>
          <p:nvPr/>
        </p:nvSpPr>
        <p:spPr>
          <a:xfrm rot="10800000">
            <a:off x="5261964" y="4071379"/>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D0818E29-9EDD-A143-B3BA-2C7A4CB13DE7}"/>
              </a:ext>
            </a:extLst>
          </p:cNvPr>
          <p:cNvSpPr/>
          <p:nvPr/>
        </p:nvSpPr>
        <p:spPr>
          <a:xfrm rot="10800000">
            <a:off x="4612734" y="2982348"/>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5965DCB3-B075-854A-AB63-875A3AD3EE86}"/>
              </a:ext>
            </a:extLst>
          </p:cNvPr>
          <p:cNvSpPr/>
          <p:nvPr/>
        </p:nvSpPr>
        <p:spPr>
          <a:xfrm rot="10800000">
            <a:off x="5136306" y="272056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D919BC14-F576-C24D-9AC4-B5F236CF354A}"/>
              </a:ext>
            </a:extLst>
          </p:cNvPr>
          <p:cNvSpPr/>
          <p:nvPr/>
        </p:nvSpPr>
        <p:spPr>
          <a:xfrm rot="10800000">
            <a:off x="4309062" y="354780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D882E456-65BC-554F-9A8A-B75625B7DDEE}"/>
              </a:ext>
            </a:extLst>
          </p:cNvPr>
          <p:cNvSpPr/>
          <p:nvPr/>
        </p:nvSpPr>
        <p:spPr>
          <a:xfrm rot="10800000">
            <a:off x="4958292" y="3097534"/>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D7AD7A69-C04A-1E44-B303-7AC5161675EE}"/>
              </a:ext>
            </a:extLst>
          </p:cNvPr>
          <p:cNvSpPr/>
          <p:nvPr/>
        </p:nvSpPr>
        <p:spPr>
          <a:xfrm rot="20788677">
            <a:off x="4588107" y="392038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2D12D11B-BC1A-C84A-9F8A-B91AA74DDADB}"/>
              </a:ext>
            </a:extLst>
          </p:cNvPr>
          <p:cNvSpPr/>
          <p:nvPr/>
        </p:nvSpPr>
        <p:spPr>
          <a:xfrm rot="20788677">
            <a:off x="5385662" y="285856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Oval 64">
            <a:extLst>
              <a:ext uri="{FF2B5EF4-FFF2-40B4-BE49-F238E27FC236}">
                <a16:creationId xmlns:a16="http://schemas.microsoft.com/office/drawing/2014/main" id="{92C6D93F-67A4-524D-BD63-D7EF8C0F4671}"/>
              </a:ext>
            </a:extLst>
          </p:cNvPr>
          <p:cNvSpPr/>
          <p:nvPr/>
        </p:nvSpPr>
        <p:spPr>
          <a:xfrm rot="20788677">
            <a:off x="4363874" y="3435809"/>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3C1F4F27-6902-B847-8281-DED8483FA36E}"/>
              </a:ext>
            </a:extLst>
          </p:cNvPr>
          <p:cNvSpPr/>
          <p:nvPr/>
        </p:nvSpPr>
        <p:spPr>
          <a:xfrm rot="20788677">
            <a:off x="3874419" y="278884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D3BAD08D-8BB1-6947-8C84-067797009E65}"/>
              </a:ext>
            </a:extLst>
          </p:cNvPr>
          <p:cNvSpPr/>
          <p:nvPr/>
        </p:nvSpPr>
        <p:spPr>
          <a:xfrm rot="20788677">
            <a:off x="4286440" y="2442052"/>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6C481DA3-42BC-1044-BBAE-02FD227C01BF}"/>
              </a:ext>
            </a:extLst>
          </p:cNvPr>
          <p:cNvSpPr/>
          <p:nvPr/>
        </p:nvSpPr>
        <p:spPr>
          <a:xfrm rot="20788677">
            <a:off x="4951939" y="2726365"/>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Oval 68">
            <a:extLst>
              <a:ext uri="{FF2B5EF4-FFF2-40B4-BE49-F238E27FC236}">
                <a16:creationId xmlns:a16="http://schemas.microsoft.com/office/drawing/2014/main" id="{9AD68EC6-8BD5-B143-9CB4-E673DDD7CE1B}"/>
              </a:ext>
            </a:extLst>
          </p:cNvPr>
          <p:cNvSpPr/>
          <p:nvPr/>
        </p:nvSpPr>
        <p:spPr>
          <a:xfrm rot="20788677">
            <a:off x="5388879" y="244861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Oval 69">
            <a:extLst>
              <a:ext uri="{FF2B5EF4-FFF2-40B4-BE49-F238E27FC236}">
                <a16:creationId xmlns:a16="http://schemas.microsoft.com/office/drawing/2014/main" id="{845A70DC-B172-9F45-80D9-3B1B3137B607}"/>
              </a:ext>
            </a:extLst>
          </p:cNvPr>
          <p:cNvSpPr/>
          <p:nvPr/>
        </p:nvSpPr>
        <p:spPr>
          <a:xfrm rot="20788677">
            <a:off x="4300527" y="4087527"/>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Oval 70">
            <a:extLst>
              <a:ext uri="{FF2B5EF4-FFF2-40B4-BE49-F238E27FC236}">
                <a16:creationId xmlns:a16="http://schemas.microsoft.com/office/drawing/2014/main" id="{FBBE0B1D-EA67-534D-8A7F-4CBC2106717D}"/>
              </a:ext>
            </a:extLst>
          </p:cNvPr>
          <p:cNvSpPr/>
          <p:nvPr/>
        </p:nvSpPr>
        <p:spPr>
          <a:xfrm rot="20788677">
            <a:off x="5019080" y="3159771"/>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8C9F4536-5396-ED48-91F8-24198D7120AD}"/>
              </a:ext>
            </a:extLst>
          </p:cNvPr>
          <p:cNvSpPr/>
          <p:nvPr/>
        </p:nvSpPr>
        <p:spPr>
          <a:xfrm rot="20788677">
            <a:off x="5396031" y="3607620"/>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Oval 72">
            <a:extLst>
              <a:ext uri="{FF2B5EF4-FFF2-40B4-BE49-F238E27FC236}">
                <a16:creationId xmlns:a16="http://schemas.microsoft.com/office/drawing/2014/main" id="{5C48FC33-BA98-7749-B598-071ADE64A2D7}"/>
              </a:ext>
            </a:extLst>
          </p:cNvPr>
          <p:cNvSpPr/>
          <p:nvPr/>
        </p:nvSpPr>
        <p:spPr>
          <a:xfrm rot="20788677">
            <a:off x="4398292" y="2996732"/>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340DA013-B871-2848-B625-BED6C25BE980}"/>
              </a:ext>
            </a:extLst>
          </p:cNvPr>
          <p:cNvSpPr/>
          <p:nvPr/>
        </p:nvSpPr>
        <p:spPr>
          <a:xfrm rot="20788677">
            <a:off x="4987885" y="3522683"/>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49DAE63A-3E7E-9948-A689-73CCF832BF21}"/>
              </a:ext>
            </a:extLst>
          </p:cNvPr>
          <p:cNvSpPr/>
          <p:nvPr/>
        </p:nvSpPr>
        <p:spPr>
          <a:xfrm rot="3769144">
            <a:off x="3641909" y="371618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5E8256C7-3B89-8246-A393-4213679C5C3F}"/>
              </a:ext>
            </a:extLst>
          </p:cNvPr>
          <p:cNvSpPr/>
          <p:nvPr/>
        </p:nvSpPr>
        <p:spPr>
          <a:xfrm rot="3769144">
            <a:off x="4098317" y="309241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25288A70-DEFB-3341-9133-C45B3B59C0BF}"/>
              </a:ext>
            </a:extLst>
          </p:cNvPr>
          <p:cNvSpPr/>
          <p:nvPr/>
        </p:nvSpPr>
        <p:spPr>
          <a:xfrm rot="3769144">
            <a:off x="4059829" y="3383869"/>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85C9F84B-9718-044B-BF66-6444A7068547}"/>
              </a:ext>
            </a:extLst>
          </p:cNvPr>
          <p:cNvSpPr/>
          <p:nvPr/>
        </p:nvSpPr>
        <p:spPr>
          <a:xfrm rot="3769144">
            <a:off x="4572914" y="2755482"/>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B513D8B6-8EB8-5545-B96A-5D278923544D}"/>
              </a:ext>
            </a:extLst>
          </p:cNvPr>
          <p:cNvSpPr/>
          <p:nvPr/>
        </p:nvSpPr>
        <p:spPr>
          <a:xfrm rot="3769144">
            <a:off x="5049080" y="2403785"/>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Oval 79">
            <a:extLst>
              <a:ext uri="{FF2B5EF4-FFF2-40B4-BE49-F238E27FC236}">
                <a16:creationId xmlns:a16="http://schemas.microsoft.com/office/drawing/2014/main" id="{AAB37A31-5198-3642-A5CF-75EEC92D5C73}"/>
              </a:ext>
            </a:extLst>
          </p:cNvPr>
          <p:cNvSpPr/>
          <p:nvPr/>
        </p:nvSpPr>
        <p:spPr>
          <a:xfrm rot="3769144">
            <a:off x="4927637" y="3950579"/>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A96B9865-C570-0143-AB08-AED0D76FB81F}"/>
              </a:ext>
            </a:extLst>
          </p:cNvPr>
          <p:cNvSpPr/>
          <p:nvPr/>
        </p:nvSpPr>
        <p:spPr>
          <a:xfrm rot="3769144">
            <a:off x="4760840" y="4189755"/>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Oval 81">
            <a:extLst>
              <a:ext uri="{FF2B5EF4-FFF2-40B4-BE49-F238E27FC236}">
                <a16:creationId xmlns:a16="http://schemas.microsoft.com/office/drawing/2014/main" id="{48633079-FCFC-284B-BDE5-A3F0A42AF57D}"/>
              </a:ext>
            </a:extLst>
          </p:cNvPr>
          <p:cNvSpPr/>
          <p:nvPr/>
        </p:nvSpPr>
        <p:spPr>
          <a:xfrm rot="3769144">
            <a:off x="3940973" y="2508278"/>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78CF4651-6500-4D42-A5F8-BCD1F32653A3}"/>
              </a:ext>
            </a:extLst>
          </p:cNvPr>
          <p:cNvSpPr/>
          <p:nvPr/>
        </p:nvSpPr>
        <p:spPr>
          <a:xfrm rot="3769144">
            <a:off x="3676480" y="3107173"/>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21F103E6-99BB-3349-8C36-592D677AA67B}"/>
              </a:ext>
            </a:extLst>
          </p:cNvPr>
          <p:cNvSpPr/>
          <p:nvPr/>
        </p:nvSpPr>
        <p:spPr>
          <a:xfrm rot="3769144">
            <a:off x="4283213" y="3767707"/>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84">
            <a:extLst>
              <a:ext uri="{FF2B5EF4-FFF2-40B4-BE49-F238E27FC236}">
                <a16:creationId xmlns:a16="http://schemas.microsoft.com/office/drawing/2014/main" id="{2325F974-9CCF-A84D-9211-F26F49D21C4C}"/>
              </a:ext>
            </a:extLst>
          </p:cNvPr>
          <p:cNvSpPr/>
          <p:nvPr/>
        </p:nvSpPr>
        <p:spPr>
          <a:xfrm rot="3769144">
            <a:off x="4651688" y="3355516"/>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Oval 85">
            <a:extLst>
              <a:ext uri="{FF2B5EF4-FFF2-40B4-BE49-F238E27FC236}">
                <a16:creationId xmlns:a16="http://schemas.microsoft.com/office/drawing/2014/main" id="{2753C98C-639E-EF4D-B50D-DC6CF265D273}"/>
              </a:ext>
            </a:extLst>
          </p:cNvPr>
          <p:cNvSpPr/>
          <p:nvPr/>
        </p:nvSpPr>
        <p:spPr>
          <a:xfrm rot="3769144">
            <a:off x="3944752" y="376990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Oval 86">
            <a:extLst>
              <a:ext uri="{FF2B5EF4-FFF2-40B4-BE49-F238E27FC236}">
                <a16:creationId xmlns:a16="http://schemas.microsoft.com/office/drawing/2014/main" id="{EE92DBAD-F7FE-4F42-8076-C220C61F88EF}"/>
              </a:ext>
            </a:extLst>
          </p:cNvPr>
          <p:cNvSpPr/>
          <p:nvPr/>
        </p:nvSpPr>
        <p:spPr>
          <a:xfrm rot="3769144">
            <a:off x="3700401" y="4003430"/>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Oval 87">
            <a:extLst>
              <a:ext uri="{FF2B5EF4-FFF2-40B4-BE49-F238E27FC236}">
                <a16:creationId xmlns:a16="http://schemas.microsoft.com/office/drawing/2014/main" id="{13CCC58F-6153-D442-B85A-64C4F55026D9}"/>
              </a:ext>
            </a:extLst>
          </p:cNvPr>
          <p:cNvSpPr/>
          <p:nvPr/>
        </p:nvSpPr>
        <p:spPr>
          <a:xfrm rot="3769144">
            <a:off x="4349632" y="3197128"/>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a:extLst>
              <a:ext uri="{FF2B5EF4-FFF2-40B4-BE49-F238E27FC236}">
                <a16:creationId xmlns:a16="http://schemas.microsoft.com/office/drawing/2014/main" id="{7D4BD2B0-E91E-D540-BDFA-107A68F85165}"/>
              </a:ext>
            </a:extLst>
          </p:cNvPr>
          <p:cNvSpPr/>
          <p:nvPr/>
        </p:nvSpPr>
        <p:spPr>
          <a:xfrm rot="20788677">
            <a:off x="5327246" y="3289208"/>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a:extLst>
              <a:ext uri="{FF2B5EF4-FFF2-40B4-BE49-F238E27FC236}">
                <a16:creationId xmlns:a16="http://schemas.microsoft.com/office/drawing/2014/main" id="{D560FFC0-7D3A-1E46-98D4-6E14F44C7857}"/>
              </a:ext>
            </a:extLst>
          </p:cNvPr>
          <p:cNvSpPr/>
          <p:nvPr/>
        </p:nvSpPr>
        <p:spPr>
          <a:xfrm rot="20788677">
            <a:off x="4500002" y="247243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Oval 90">
            <a:extLst>
              <a:ext uri="{FF2B5EF4-FFF2-40B4-BE49-F238E27FC236}">
                <a16:creationId xmlns:a16="http://schemas.microsoft.com/office/drawing/2014/main" id="{EF3A18CA-193C-8243-A1E7-AF24B1CD4C69}"/>
              </a:ext>
            </a:extLst>
          </p:cNvPr>
          <p:cNvSpPr/>
          <p:nvPr/>
        </p:nvSpPr>
        <p:spPr>
          <a:xfrm rot="20788677">
            <a:off x="5054989" y="421069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Oval 91">
            <a:extLst>
              <a:ext uri="{FF2B5EF4-FFF2-40B4-BE49-F238E27FC236}">
                <a16:creationId xmlns:a16="http://schemas.microsoft.com/office/drawing/2014/main" id="{5745A9EF-CDC0-214F-A138-EF895D0DDD8A}"/>
              </a:ext>
            </a:extLst>
          </p:cNvPr>
          <p:cNvSpPr/>
          <p:nvPr/>
        </p:nvSpPr>
        <p:spPr>
          <a:xfrm rot="3769144">
            <a:off x="3961917" y="423195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Oval 92">
            <a:extLst>
              <a:ext uri="{FF2B5EF4-FFF2-40B4-BE49-F238E27FC236}">
                <a16:creationId xmlns:a16="http://schemas.microsoft.com/office/drawing/2014/main" id="{86F6278A-732E-924D-AD4D-5B41845A698C}"/>
              </a:ext>
            </a:extLst>
          </p:cNvPr>
          <p:cNvSpPr/>
          <p:nvPr/>
        </p:nvSpPr>
        <p:spPr>
          <a:xfrm rot="3769144">
            <a:off x="3888888" y="3270429"/>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TextBox 95">
            <a:extLst>
              <a:ext uri="{FF2B5EF4-FFF2-40B4-BE49-F238E27FC236}">
                <a16:creationId xmlns:a16="http://schemas.microsoft.com/office/drawing/2014/main" id="{C91C2E5D-D54B-014F-9EE2-A391340E1FE3}"/>
              </a:ext>
            </a:extLst>
          </p:cNvPr>
          <p:cNvSpPr txBox="1"/>
          <p:nvPr/>
        </p:nvSpPr>
        <p:spPr>
          <a:xfrm>
            <a:off x="962203" y="1387647"/>
            <a:ext cx="1738260" cy="584775"/>
          </a:xfrm>
          <a:prstGeom prst="rect">
            <a:avLst/>
          </a:prstGeom>
          <a:noFill/>
        </p:spPr>
        <p:txBody>
          <a:bodyPr wrap="square" rtlCol="0">
            <a:spAutoFit/>
          </a:bodyPr>
          <a:lstStyle/>
          <a:p>
            <a:pPr algn="ctr"/>
            <a:r>
              <a:rPr lang="en-AU" sz="3200" dirty="0"/>
              <a:t>Urn H0</a:t>
            </a:r>
            <a:endParaRPr lang="en-AU" sz="3200" baseline="-25000" dirty="0"/>
          </a:p>
        </p:txBody>
      </p:sp>
      <p:sp>
        <p:nvSpPr>
          <p:cNvPr id="97" name="TextBox 96">
            <a:extLst>
              <a:ext uri="{FF2B5EF4-FFF2-40B4-BE49-F238E27FC236}">
                <a16:creationId xmlns:a16="http://schemas.microsoft.com/office/drawing/2014/main" id="{89D0DE43-B404-C243-B389-8D31F92E2F1C}"/>
              </a:ext>
            </a:extLst>
          </p:cNvPr>
          <p:cNvSpPr txBox="1"/>
          <p:nvPr/>
        </p:nvSpPr>
        <p:spPr>
          <a:xfrm>
            <a:off x="3799658" y="1387647"/>
            <a:ext cx="1738260" cy="584775"/>
          </a:xfrm>
          <a:prstGeom prst="rect">
            <a:avLst/>
          </a:prstGeom>
          <a:noFill/>
        </p:spPr>
        <p:txBody>
          <a:bodyPr wrap="square" rtlCol="0">
            <a:spAutoFit/>
          </a:bodyPr>
          <a:lstStyle/>
          <a:p>
            <a:pPr algn="ctr"/>
            <a:r>
              <a:rPr lang="en-AU" sz="3200" dirty="0"/>
              <a:t>Urn H1</a:t>
            </a:r>
            <a:endParaRPr lang="en-AU" sz="3200" baseline="-25000" dirty="0"/>
          </a:p>
        </p:txBody>
      </p:sp>
      <p:sp>
        <p:nvSpPr>
          <p:cNvPr id="100" name="Rectangle 99">
            <a:extLst>
              <a:ext uri="{FF2B5EF4-FFF2-40B4-BE49-F238E27FC236}">
                <a16:creationId xmlns:a16="http://schemas.microsoft.com/office/drawing/2014/main" id="{91C917B7-EEFF-6145-B426-FCB042C03BCF}"/>
              </a:ext>
            </a:extLst>
          </p:cNvPr>
          <p:cNvSpPr/>
          <p:nvPr/>
        </p:nvSpPr>
        <p:spPr>
          <a:xfrm>
            <a:off x="4536901" y="4469514"/>
            <a:ext cx="342900" cy="8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2" name="Straight Connector 101">
            <a:extLst>
              <a:ext uri="{FF2B5EF4-FFF2-40B4-BE49-F238E27FC236}">
                <a16:creationId xmlns:a16="http://schemas.microsoft.com/office/drawing/2014/main" id="{F53E1E3D-B3EE-9849-BA1A-93B5C00FB2B3}"/>
              </a:ext>
            </a:extLst>
          </p:cNvPr>
          <p:cNvCxnSpPr>
            <a:cxnSpLocks/>
          </p:cNvCxnSpPr>
          <p:nvPr/>
        </p:nvCxnSpPr>
        <p:spPr>
          <a:xfrm>
            <a:off x="1233377" y="5996763"/>
            <a:ext cx="9333023" cy="1491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id="{A0CA331E-23A1-9F42-99A5-977458EB76D1}"/>
              </a:ext>
            </a:extLst>
          </p:cNvPr>
          <p:cNvSpPr/>
          <p:nvPr/>
        </p:nvSpPr>
        <p:spPr>
          <a:xfrm rot="14569144">
            <a:off x="7480898" y="5854134"/>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5" name="Oval 194">
            <a:extLst>
              <a:ext uri="{FF2B5EF4-FFF2-40B4-BE49-F238E27FC236}">
                <a16:creationId xmlns:a16="http://schemas.microsoft.com/office/drawing/2014/main" id="{E0C0CB81-FBEE-DD45-B08B-A3B66FE19248}"/>
              </a:ext>
            </a:extLst>
          </p:cNvPr>
          <p:cNvSpPr/>
          <p:nvPr/>
        </p:nvSpPr>
        <p:spPr>
          <a:xfrm rot="14569144">
            <a:off x="1552462" y="5322831"/>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4C02AB68-1C4C-1540-B7E7-24F8110B1B28}"/>
              </a:ext>
            </a:extLst>
          </p:cNvPr>
          <p:cNvSpPr/>
          <p:nvPr/>
        </p:nvSpPr>
        <p:spPr>
          <a:xfrm>
            <a:off x="1501849" y="4469514"/>
            <a:ext cx="342900" cy="889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Oval 196">
            <a:extLst>
              <a:ext uri="{FF2B5EF4-FFF2-40B4-BE49-F238E27FC236}">
                <a16:creationId xmlns:a16="http://schemas.microsoft.com/office/drawing/2014/main" id="{8324535D-6C8B-9E4E-997F-423F4DF1C54B}"/>
              </a:ext>
            </a:extLst>
          </p:cNvPr>
          <p:cNvSpPr/>
          <p:nvPr/>
        </p:nvSpPr>
        <p:spPr>
          <a:xfrm rot="14569144">
            <a:off x="5577724" y="5820168"/>
            <a:ext cx="230372" cy="230372"/>
          </a:xfrm>
          <a:prstGeom prst="ellipse">
            <a:avLst/>
          </a:prstGeom>
          <a:solidFill>
            <a:srgbClr val="FF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8" name="Oval 197">
            <a:extLst>
              <a:ext uri="{FF2B5EF4-FFF2-40B4-BE49-F238E27FC236}">
                <a16:creationId xmlns:a16="http://schemas.microsoft.com/office/drawing/2014/main" id="{DAD35551-1F08-9E4B-93C3-D4F38741165E}"/>
              </a:ext>
            </a:extLst>
          </p:cNvPr>
          <p:cNvSpPr/>
          <p:nvPr/>
        </p:nvSpPr>
        <p:spPr>
          <a:xfrm>
            <a:off x="9408368" y="5880206"/>
            <a:ext cx="230372" cy="2303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9" name="TextBox 198">
            <a:extLst>
              <a:ext uri="{FF2B5EF4-FFF2-40B4-BE49-F238E27FC236}">
                <a16:creationId xmlns:a16="http://schemas.microsoft.com/office/drawing/2014/main" id="{3AA71A10-3408-D640-BB9B-B6351458FF8B}"/>
              </a:ext>
            </a:extLst>
          </p:cNvPr>
          <p:cNvSpPr txBox="1"/>
          <p:nvPr/>
        </p:nvSpPr>
        <p:spPr>
          <a:xfrm>
            <a:off x="9347200" y="6069714"/>
            <a:ext cx="546100" cy="523220"/>
          </a:xfrm>
          <a:prstGeom prst="rect">
            <a:avLst/>
          </a:prstGeom>
          <a:noFill/>
        </p:spPr>
        <p:txBody>
          <a:bodyPr wrap="square" rtlCol="0">
            <a:spAutoFit/>
          </a:bodyPr>
          <a:lstStyle/>
          <a:p>
            <a:r>
              <a:rPr lang="en-AU" sz="2800" i="1" dirty="0"/>
              <a:t>x</a:t>
            </a:r>
            <a:r>
              <a:rPr lang="en-AU" sz="2800" baseline="-25000" dirty="0"/>
              <a:t>1</a:t>
            </a:r>
          </a:p>
        </p:txBody>
      </p:sp>
      <p:sp>
        <p:nvSpPr>
          <p:cNvPr id="200" name="TextBox 199">
            <a:extLst>
              <a:ext uri="{FF2B5EF4-FFF2-40B4-BE49-F238E27FC236}">
                <a16:creationId xmlns:a16="http://schemas.microsoft.com/office/drawing/2014/main" id="{FCC8CED9-FAE6-AC42-B96F-3CC08E001BE4}"/>
              </a:ext>
            </a:extLst>
          </p:cNvPr>
          <p:cNvSpPr txBox="1"/>
          <p:nvPr/>
        </p:nvSpPr>
        <p:spPr>
          <a:xfrm>
            <a:off x="7464152" y="6024222"/>
            <a:ext cx="546100" cy="523220"/>
          </a:xfrm>
          <a:prstGeom prst="rect">
            <a:avLst/>
          </a:prstGeom>
          <a:noFill/>
        </p:spPr>
        <p:txBody>
          <a:bodyPr wrap="square" rtlCol="0">
            <a:spAutoFit/>
          </a:bodyPr>
          <a:lstStyle/>
          <a:p>
            <a:r>
              <a:rPr lang="en-AU" sz="2800" i="1" dirty="0"/>
              <a:t>x</a:t>
            </a:r>
            <a:r>
              <a:rPr lang="en-AU" sz="2800" baseline="-25000" dirty="0"/>
              <a:t>2</a:t>
            </a:r>
          </a:p>
        </p:txBody>
      </p:sp>
      <p:sp>
        <p:nvSpPr>
          <p:cNvPr id="201" name="TextBox 200">
            <a:extLst>
              <a:ext uri="{FF2B5EF4-FFF2-40B4-BE49-F238E27FC236}">
                <a16:creationId xmlns:a16="http://schemas.microsoft.com/office/drawing/2014/main" id="{12F07EC5-2A33-7644-83E6-9057AE4F198A}"/>
              </a:ext>
            </a:extLst>
          </p:cNvPr>
          <p:cNvSpPr txBox="1"/>
          <p:nvPr/>
        </p:nvSpPr>
        <p:spPr>
          <a:xfrm>
            <a:off x="5499727" y="5956349"/>
            <a:ext cx="546100" cy="523220"/>
          </a:xfrm>
          <a:prstGeom prst="rect">
            <a:avLst/>
          </a:prstGeom>
          <a:noFill/>
        </p:spPr>
        <p:txBody>
          <a:bodyPr wrap="square" rtlCol="0">
            <a:spAutoFit/>
          </a:bodyPr>
          <a:lstStyle/>
          <a:p>
            <a:r>
              <a:rPr lang="en-AU" sz="2800" i="1" dirty="0"/>
              <a:t>x</a:t>
            </a:r>
            <a:r>
              <a:rPr lang="en-AU" sz="2800" baseline="-25000" dirty="0"/>
              <a:t>3</a:t>
            </a:r>
          </a:p>
        </p:txBody>
      </p:sp>
      <p:sp>
        <p:nvSpPr>
          <p:cNvPr id="203" name="TextBox 202">
            <a:extLst>
              <a:ext uri="{FF2B5EF4-FFF2-40B4-BE49-F238E27FC236}">
                <a16:creationId xmlns:a16="http://schemas.microsoft.com/office/drawing/2014/main" id="{95078792-92C4-B040-9C10-ACEDBA20CE69}"/>
              </a:ext>
            </a:extLst>
          </p:cNvPr>
          <p:cNvSpPr txBox="1"/>
          <p:nvPr/>
        </p:nvSpPr>
        <p:spPr>
          <a:xfrm>
            <a:off x="1037986" y="5160126"/>
            <a:ext cx="546100" cy="523220"/>
          </a:xfrm>
          <a:prstGeom prst="rect">
            <a:avLst/>
          </a:prstGeom>
          <a:noFill/>
        </p:spPr>
        <p:txBody>
          <a:bodyPr wrap="square" rtlCol="0">
            <a:spAutoFit/>
          </a:bodyPr>
          <a:lstStyle/>
          <a:p>
            <a:r>
              <a:rPr lang="en-AU" sz="2800" i="1" dirty="0"/>
              <a:t>x</a:t>
            </a:r>
            <a:r>
              <a:rPr lang="en-AU" sz="2800" baseline="-25000" dirty="0"/>
              <a:t>4</a:t>
            </a:r>
          </a:p>
        </p:txBody>
      </p:sp>
      <p:sp>
        <p:nvSpPr>
          <p:cNvPr id="216" name="Oval 215">
            <a:extLst>
              <a:ext uri="{FF2B5EF4-FFF2-40B4-BE49-F238E27FC236}">
                <a16:creationId xmlns:a16="http://schemas.microsoft.com/office/drawing/2014/main" id="{295D6674-41C9-A848-9FD5-29F46D9535AD}"/>
              </a:ext>
            </a:extLst>
          </p:cNvPr>
          <p:cNvSpPr/>
          <p:nvPr/>
        </p:nvSpPr>
        <p:spPr>
          <a:xfrm rot="14569144">
            <a:off x="5646392" y="5814043"/>
            <a:ext cx="230372" cy="2303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9" name="Straight Arrow Connector 218">
            <a:extLst>
              <a:ext uri="{FF2B5EF4-FFF2-40B4-BE49-F238E27FC236}">
                <a16:creationId xmlns:a16="http://schemas.microsoft.com/office/drawing/2014/main" id="{225F9007-8E72-7746-86E2-8C376DD2BE54}"/>
              </a:ext>
            </a:extLst>
          </p:cNvPr>
          <p:cNvCxnSpPr>
            <a:cxnSpLocks/>
          </p:cNvCxnSpPr>
          <p:nvPr/>
        </p:nvCxnSpPr>
        <p:spPr>
          <a:xfrm>
            <a:off x="5925103" y="5937983"/>
            <a:ext cx="29051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164BE69-6618-C54E-97E1-5571B1F1588D}"/>
              </a:ext>
            </a:extLst>
          </p:cNvPr>
          <p:cNvCxnSpPr>
            <a:cxnSpLocks/>
          </p:cNvCxnSpPr>
          <p:nvPr/>
        </p:nvCxnSpPr>
        <p:spPr>
          <a:xfrm>
            <a:off x="7901039" y="5973479"/>
            <a:ext cx="29051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9E1CD2E9-7F13-1446-B7ED-92611F8E8734}"/>
              </a:ext>
            </a:extLst>
          </p:cNvPr>
          <p:cNvCxnSpPr>
            <a:cxnSpLocks/>
          </p:cNvCxnSpPr>
          <p:nvPr/>
        </p:nvCxnSpPr>
        <p:spPr>
          <a:xfrm>
            <a:off x="9696400" y="6024222"/>
            <a:ext cx="29051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6" name="TextBox 225">
            <a:extLst>
              <a:ext uri="{FF2B5EF4-FFF2-40B4-BE49-F238E27FC236}">
                <a16:creationId xmlns:a16="http://schemas.microsoft.com/office/drawing/2014/main" id="{4FB81B96-115D-4949-B1FD-144474C18DAE}"/>
              </a:ext>
            </a:extLst>
          </p:cNvPr>
          <p:cNvSpPr txBox="1"/>
          <p:nvPr/>
        </p:nvSpPr>
        <p:spPr>
          <a:xfrm>
            <a:off x="6244855" y="2606158"/>
            <a:ext cx="5947145" cy="954107"/>
          </a:xfrm>
          <a:prstGeom prst="rect">
            <a:avLst/>
          </a:prstGeom>
          <a:noFill/>
        </p:spPr>
        <p:txBody>
          <a:bodyPr wrap="square" rtlCol="0">
            <a:spAutoFit/>
          </a:bodyPr>
          <a:lstStyle/>
          <a:p>
            <a:r>
              <a:rPr lang="en-AU" sz="2800" dirty="0"/>
              <a:t>- How many balls should I extract to infer the urn chosen  is H0 or H1? </a:t>
            </a:r>
          </a:p>
        </p:txBody>
      </p:sp>
      <p:sp>
        <p:nvSpPr>
          <p:cNvPr id="227" name="TextBox 226">
            <a:extLst>
              <a:ext uri="{FF2B5EF4-FFF2-40B4-BE49-F238E27FC236}">
                <a16:creationId xmlns:a16="http://schemas.microsoft.com/office/drawing/2014/main" id="{4DBB5B89-ED47-8546-80A0-9680B4826F0C}"/>
              </a:ext>
            </a:extLst>
          </p:cNvPr>
          <p:cNvSpPr txBox="1"/>
          <p:nvPr/>
        </p:nvSpPr>
        <p:spPr>
          <a:xfrm>
            <a:off x="972682" y="1908347"/>
            <a:ext cx="1608667" cy="523220"/>
          </a:xfrm>
          <a:prstGeom prst="rect">
            <a:avLst/>
          </a:prstGeom>
          <a:noFill/>
        </p:spPr>
        <p:txBody>
          <a:bodyPr wrap="square" rtlCol="0">
            <a:spAutoFit/>
          </a:bodyPr>
          <a:lstStyle/>
          <a:p>
            <a:pPr algn="ctr"/>
            <a:r>
              <a:rPr lang="en-AU" sz="2800">
                <a:solidFill>
                  <a:srgbClr val="FF0000"/>
                </a:solidFill>
              </a:rPr>
              <a:t>80</a:t>
            </a:r>
            <a:r>
              <a:rPr lang="en-AU" sz="2800"/>
              <a:t>:</a:t>
            </a:r>
            <a:r>
              <a:rPr lang="en-AU" sz="2800">
                <a:solidFill>
                  <a:srgbClr val="00B050"/>
                </a:solidFill>
              </a:rPr>
              <a:t>20</a:t>
            </a:r>
          </a:p>
        </p:txBody>
      </p:sp>
      <p:sp>
        <p:nvSpPr>
          <p:cNvPr id="228" name="TextBox 227">
            <a:extLst>
              <a:ext uri="{FF2B5EF4-FFF2-40B4-BE49-F238E27FC236}">
                <a16:creationId xmlns:a16="http://schemas.microsoft.com/office/drawing/2014/main" id="{DA5407C7-12CB-3C49-AAD8-B5DEFDB4F3CD}"/>
              </a:ext>
            </a:extLst>
          </p:cNvPr>
          <p:cNvSpPr txBox="1"/>
          <p:nvPr/>
        </p:nvSpPr>
        <p:spPr>
          <a:xfrm>
            <a:off x="3816821" y="1908347"/>
            <a:ext cx="1608667" cy="523220"/>
          </a:xfrm>
          <a:prstGeom prst="rect">
            <a:avLst/>
          </a:prstGeom>
          <a:noFill/>
        </p:spPr>
        <p:txBody>
          <a:bodyPr wrap="square" rtlCol="0">
            <a:spAutoFit/>
          </a:bodyPr>
          <a:lstStyle/>
          <a:p>
            <a:pPr algn="ctr"/>
            <a:r>
              <a:rPr lang="en-AU" sz="2800">
                <a:solidFill>
                  <a:srgbClr val="FF0000"/>
                </a:solidFill>
              </a:rPr>
              <a:t>20</a:t>
            </a:r>
            <a:r>
              <a:rPr lang="en-AU" sz="2800"/>
              <a:t>:</a:t>
            </a:r>
            <a:r>
              <a:rPr lang="en-AU" sz="2800">
                <a:solidFill>
                  <a:srgbClr val="00B050"/>
                </a:solidFill>
              </a:rPr>
              <a:t>80</a:t>
            </a:r>
          </a:p>
        </p:txBody>
      </p:sp>
      <p:sp>
        <p:nvSpPr>
          <p:cNvPr id="230" name="TextBox 229">
            <a:extLst>
              <a:ext uri="{FF2B5EF4-FFF2-40B4-BE49-F238E27FC236}">
                <a16:creationId xmlns:a16="http://schemas.microsoft.com/office/drawing/2014/main" id="{E88D1FFA-1BB0-5A48-A782-FE41697E21C6}"/>
              </a:ext>
            </a:extLst>
          </p:cNvPr>
          <p:cNvSpPr txBox="1"/>
          <p:nvPr/>
        </p:nvSpPr>
        <p:spPr>
          <a:xfrm>
            <a:off x="6244855" y="531629"/>
            <a:ext cx="5947145" cy="1815882"/>
          </a:xfrm>
          <a:prstGeom prst="rect">
            <a:avLst/>
          </a:prstGeom>
          <a:noFill/>
        </p:spPr>
        <p:txBody>
          <a:bodyPr wrap="square" rtlCol="0">
            <a:spAutoFit/>
          </a:bodyPr>
          <a:lstStyle/>
          <a:p>
            <a:r>
              <a:rPr lang="en-AU" sz="2800" dirty="0"/>
              <a:t>- Each urn has a different fraction of red and green balls (e.g.</a:t>
            </a:r>
          </a:p>
          <a:p>
            <a:r>
              <a:rPr lang="en-AU" sz="2800" dirty="0"/>
              <a:t>- One urn is chosen randomly and balls are extracted sequentially from it. </a:t>
            </a:r>
          </a:p>
        </p:txBody>
      </p:sp>
      <p:sp>
        <p:nvSpPr>
          <p:cNvPr id="233" name="TextBox 232">
            <a:extLst>
              <a:ext uri="{FF2B5EF4-FFF2-40B4-BE49-F238E27FC236}">
                <a16:creationId xmlns:a16="http://schemas.microsoft.com/office/drawing/2014/main" id="{7BF343C2-B1F3-2144-8FC6-5EFEECA83FF9}"/>
              </a:ext>
            </a:extLst>
          </p:cNvPr>
          <p:cNvSpPr txBox="1"/>
          <p:nvPr/>
        </p:nvSpPr>
        <p:spPr>
          <a:xfrm>
            <a:off x="303976" y="353921"/>
            <a:ext cx="5458870" cy="769441"/>
          </a:xfrm>
          <a:prstGeom prst="rect">
            <a:avLst/>
          </a:prstGeom>
          <a:noFill/>
        </p:spPr>
        <p:txBody>
          <a:bodyPr wrap="square" rtlCol="0">
            <a:spAutoFit/>
          </a:bodyPr>
          <a:lstStyle/>
          <a:p>
            <a:r>
              <a:rPr lang="en-AU" sz="4400" b="1" dirty="0"/>
              <a:t>Inference “Urns game”</a:t>
            </a:r>
          </a:p>
        </p:txBody>
      </p:sp>
      <p:cxnSp>
        <p:nvCxnSpPr>
          <p:cNvPr id="234" name="Straight Arrow Connector 233">
            <a:extLst>
              <a:ext uri="{FF2B5EF4-FFF2-40B4-BE49-F238E27FC236}">
                <a16:creationId xmlns:a16="http://schemas.microsoft.com/office/drawing/2014/main" id="{C9B3BE97-01CB-4C48-95FA-467FC28B5B03}"/>
              </a:ext>
            </a:extLst>
          </p:cNvPr>
          <p:cNvCxnSpPr>
            <a:cxnSpLocks/>
          </p:cNvCxnSpPr>
          <p:nvPr/>
        </p:nvCxnSpPr>
        <p:spPr>
          <a:xfrm>
            <a:off x="1667060" y="5586046"/>
            <a:ext cx="0" cy="2053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1" name="Rounded Rectangle 230">
            <a:extLst>
              <a:ext uri="{FF2B5EF4-FFF2-40B4-BE49-F238E27FC236}">
                <a16:creationId xmlns:a16="http://schemas.microsoft.com/office/drawing/2014/main" id="{D1858723-07AA-3B4A-BD0C-2594BD45257A}"/>
              </a:ext>
            </a:extLst>
          </p:cNvPr>
          <p:cNvSpPr/>
          <p:nvPr/>
        </p:nvSpPr>
        <p:spPr>
          <a:xfrm>
            <a:off x="827456" y="4959152"/>
            <a:ext cx="4295553" cy="1552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err="1"/>
              <a:t>Mask</a:t>
            </a:r>
            <a:endParaRPr lang="es-ES" dirty="0"/>
          </a:p>
        </p:txBody>
      </p:sp>
    </p:spTree>
    <p:extLst>
      <p:ext uri="{BB962C8B-B14F-4D97-AF65-F5344CB8AC3E}">
        <p14:creationId xmlns:p14="http://schemas.microsoft.com/office/powerpoint/2010/main" val="9225682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p:bldP spid="2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165EA42-45E2-1742-ABDA-21A690763ADA}"/>
              </a:ext>
            </a:extLst>
          </p:cNvPr>
          <p:cNvSpPr/>
          <p:nvPr/>
        </p:nvSpPr>
        <p:spPr>
          <a:xfrm>
            <a:off x="10011834" y="2419373"/>
            <a:ext cx="599179" cy="59917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 name="Group 13">
            <a:extLst>
              <a:ext uri="{FF2B5EF4-FFF2-40B4-BE49-F238E27FC236}">
                <a16:creationId xmlns:a16="http://schemas.microsoft.com/office/drawing/2014/main" id="{AB14DDB3-BE83-084A-B2BB-DAF1164CA1E6}"/>
              </a:ext>
            </a:extLst>
          </p:cNvPr>
          <p:cNvGrpSpPr/>
          <p:nvPr/>
        </p:nvGrpSpPr>
        <p:grpSpPr>
          <a:xfrm>
            <a:off x="8009095" y="2445599"/>
            <a:ext cx="1647150" cy="599179"/>
            <a:chOff x="8009095" y="3487321"/>
            <a:chExt cx="1647150" cy="599179"/>
          </a:xfrm>
        </p:grpSpPr>
        <p:sp>
          <p:nvSpPr>
            <p:cNvPr id="4" name="Oval 3">
              <a:extLst>
                <a:ext uri="{FF2B5EF4-FFF2-40B4-BE49-F238E27FC236}">
                  <a16:creationId xmlns:a16="http://schemas.microsoft.com/office/drawing/2014/main" id="{D08A12B9-41BB-064C-8774-6707001BB3FF}"/>
                </a:ext>
              </a:extLst>
            </p:cNvPr>
            <p:cNvSpPr/>
            <p:nvPr/>
          </p:nvSpPr>
          <p:spPr>
            <a:xfrm rot="14569144">
              <a:off x="9057066" y="3487321"/>
              <a:ext cx="599179" cy="5991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A794B07D-C5BB-8D43-BDAF-12DA7171D166}"/>
                </a:ext>
              </a:extLst>
            </p:cNvPr>
            <p:cNvSpPr/>
            <p:nvPr/>
          </p:nvSpPr>
          <p:spPr>
            <a:xfrm rot="14569144">
              <a:off x="8009095" y="3487321"/>
              <a:ext cx="599179" cy="5991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5" name="Group 14">
            <a:extLst>
              <a:ext uri="{FF2B5EF4-FFF2-40B4-BE49-F238E27FC236}">
                <a16:creationId xmlns:a16="http://schemas.microsoft.com/office/drawing/2014/main" id="{023605A4-FC2F-E44E-B45B-3A9612259291}"/>
              </a:ext>
            </a:extLst>
          </p:cNvPr>
          <p:cNvGrpSpPr/>
          <p:nvPr/>
        </p:nvGrpSpPr>
        <p:grpSpPr>
          <a:xfrm>
            <a:off x="1096326" y="2419373"/>
            <a:ext cx="6389827" cy="625405"/>
            <a:chOff x="1096326" y="3461095"/>
            <a:chExt cx="6389827" cy="625405"/>
          </a:xfrm>
        </p:grpSpPr>
        <p:sp>
          <p:nvSpPr>
            <p:cNvPr id="7" name="Oval 6">
              <a:extLst>
                <a:ext uri="{FF2B5EF4-FFF2-40B4-BE49-F238E27FC236}">
                  <a16:creationId xmlns:a16="http://schemas.microsoft.com/office/drawing/2014/main" id="{52F33B2B-5BCD-934F-973C-75D5782F7723}"/>
                </a:ext>
              </a:extLst>
            </p:cNvPr>
            <p:cNvSpPr/>
            <p:nvPr/>
          </p:nvSpPr>
          <p:spPr>
            <a:xfrm>
              <a:off x="6886974" y="3461095"/>
              <a:ext cx="599179" cy="59917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61C379A0-044F-9047-B2FE-0A8A337A7DAE}"/>
                </a:ext>
              </a:extLst>
            </p:cNvPr>
            <p:cNvSpPr/>
            <p:nvPr/>
          </p:nvSpPr>
          <p:spPr>
            <a:xfrm rot="14569144">
              <a:off x="5920861" y="3487321"/>
              <a:ext cx="599179" cy="5991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C3AF5A24-0333-E84A-8622-C79A80CC3CDA}"/>
                </a:ext>
              </a:extLst>
            </p:cNvPr>
            <p:cNvSpPr/>
            <p:nvPr/>
          </p:nvSpPr>
          <p:spPr>
            <a:xfrm rot="14569144">
              <a:off x="4912751" y="3487321"/>
              <a:ext cx="599179" cy="5991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C265B1AB-5C18-524C-A11B-B2C27C0837A7}"/>
                </a:ext>
              </a:extLst>
            </p:cNvPr>
            <p:cNvSpPr/>
            <p:nvPr/>
          </p:nvSpPr>
          <p:spPr>
            <a:xfrm rot="14569144">
              <a:off x="3976644" y="3487321"/>
              <a:ext cx="599179" cy="5991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AED8F008-2F8F-2244-B9C0-483B504F4B57}"/>
                </a:ext>
              </a:extLst>
            </p:cNvPr>
            <p:cNvSpPr/>
            <p:nvPr/>
          </p:nvSpPr>
          <p:spPr>
            <a:xfrm>
              <a:off x="3080789" y="3461095"/>
              <a:ext cx="599179" cy="59917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77302C65-E6FD-754E-AA88-8D4640570FE8}"/>
                </a:ext>
              </a:extLst>
            </p:cNvPr>
            <p:cNvSpPr/>
            <p:nvPr/>
          </p:nvSpPr>
          <p:spPr>
            <a:xfrm rot="14569144">
              <a:off x="2032429" y="3487321"/>
              <a:ext cx="599179" cy="5991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5D5D683E-ECD6-6D4A-8C64-1D6EA648AF26}"/>
                </a:ext>
              </a:extLst>
            </p:cNvPr>
            <p:cNvSpPr/>
            <p:nvPr/>
          </p:nvSpPr>
          <p:spPr>
            <a:xfrm rot="14569144">
              <a:off x="1096326" y="3487321"/>
              <a:ext cx="599179" cy="5991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6" name="TextBox 15">
            <a:extLst>
              <a:ext uri="{FF2B5EF4-FFF2-40B4-BE49-F238E27FC236}">
                <a16:creationId xmlns:a16="http://schemas.microsoft.com/office/drawing/2014/main" id="{CFF7B127-30A8-EF42-B17E-B127DE3A211A}"/>
              </a:ext>
            </a:extLst>
          </p:cNvPr>
          <p:cNvSpPr txBox="1"/>
          <p:nvPr/>
        </p:nvSpPr>
        <p:spPr>
          <a:xfrm>
            <a:off x="324091" y="4178177"/>
            <a:ext cx="11702005" cy="2554545"/>
          </a:xfrm>
          <a:prstGeom prst="rect">
            <a:avLst/>
          </a:prstGeom>
          <a:noFill/>
        </p:spPr>
        <p:txBody>
          <a:bodyPr wrap="square" rtlCol="0">
            <a:spAutoFit/>
          </a:bodyPr>
          <a:lstStyle/>
          <a:p>
            <a:r>
              <a:rPr lang="en-AU" sz="3200" dirty="0"/>
              <a:t>- How many balls should I extract to infer the urn chosen  is H0 or H1? </a:t>
            </a:r>
          </a:p>
          <a:p>
            <a:br>
              <a:rPr lang="en-AU" sz="3200" dirty="0"/>
            </a:br>
            <a:r>
              <a:rPr lang="en-AU" sz="3200" dirty="0"/>
              <a:t>- Answer: Depends on: </a:t>
            </a:r>
          </a:p>
          <a:p>
            <a:r>
              <a:rPr lang="en-AU" sz="3200" dirty="0"/>
              <a:t>	- how accurate I want to be in my decision.</a:t>
            </a:r>
          </a:p>
          <a:p>
            <a:r>
              <a:rPr lang="en-AU" sz="3200" dirty="0"/>
              <a:t>	- what is the mean </a:t>
            </a:r>
            <a:r>
              <a:rPr lang="en-AU" sz="3200" i="1" dirty="0"/>
              <a:t>evidence </a:t>
            </a:r>
            <a:r>
              <a:rPr lang="en-AU" sz="3200" dirty="0"/>
              <a:t>provided by each ball</a:t>
            </a:r>
          </a:p>
        </p:txBody>
      </p:sp>
      <p:sp>
        <p:nvSpPr>
          <p:cNvPr id="17" name="TextBox 16">
            <a:extLst>
              <a:ext uri="{FF2B5EF4-FFF2-40B4-BE49-F238E27FC236}">
                <a16:creationId xmlns:a16="http://schemas.microsoft.com/office/drawing/2014/main" id="{19F5FA36-9285-A84E-99E9-C01D94075F6B}"/>
              </a:ext>
            </a:extLst>
          </p:cNvPr>
          <p:cNvSpPr txBox="1"/>
          <p:nvPr/>
        </p:nvSpPr>
        <p:spPr>
          <a:xfrm>
            <a:off x="9780608" y="1400536"/>
            <a:ext cx="1713053" cy="830997"/>
          </a:xfrm>
          <a:prstGeom prst="rect">
            <a:avLst/>
          </a:prstGeom>
          <a:noFill/>
        </p:spPr>
        <p:txBody>
          <a:bodyPr wrap="square" rtlCol="0">
            <a:spAutoFit/>
          </a:bodyPr>
          <a:lstStyle/>
          <a:p>
            <a:r>
              <a:rPr lang="es-ES" sz="4800" dirty="0"/>
              <a:t>N=1</a:t>
            </a:r>
          </a:p>
        </p:txBody>
      </p:sp>
      <p:sp>
        <p:nvSpPr>
          <p:cNvPr id="18" name="TextBox 17">
            <a:extLst>
              <a:ext uri="{FF2B5EF4-FFF2-40B4-BE49-F238E27FC236}">
                <a16:creationId xmlns:a16="http://schemas.microsoft.com/office/drawing/2014/main" id="{FD2C8333-D91B-3D4D-B033-E74B3F8B67C2}"/>
              </a:ext>
            </a:extLst>
          </p:cNvPr>
          <p:cNvSpPr txBox="1"/>
          <p:nvPr/>
        </p:nvSpPr>
        <p:spPr>
          <a:xfrm>
            <a:off x="8544272" y="1400536"/>
            <a:ext cx="1713053" cy="830997"/>
          </a:xfrm>
          <a:prstGeom prst="rect">
            <a:avLst/>
          </a:prstGeom>
          <a:noFill/>
        </p:spPr>
        <p:txBody>
          <a:bodyPr wrap="square" rtlCol="0">
            <a:spAutoFit/>
          </a:bodyPr>
          <a:lstStyle/>
          <a:p>
            <a:r>
              <a:rPr lang="es-ES" sz="4800" dirty="0"/>
              <a:t>N=2</a:t>
            </a:r>
          </a:p>
        </p:txBody>
      </p:sp>
      <p:sp>
        <p:nvSpPr>
          <p:cNvPr id="19" name="TextBox 18">
            <a:extLst>
              <a:ext uri="{FF2B5EF4-FFF2-40B4-BE49-F238E27FC236}">
                <a16:creationId xmlns:a16="http://schemas.microsoft.com/office/drawing/2014/main" id="{5BADBBE6-1883-8B4F-ABE1-8BE1342FE38D}"/>
              </a:ext>
            </a:extLst>
          </p:cNvPr>
          <p:cNvSpPr txBox="1"/>
          <p:nvPr/>
        </p:nvSpPr>
        <p:spPr>
          <a:xfrm>
            <a:off x="2379946" y="1400536"/>
            <a:ext cx="4835046" cy="830997"/>
          </a:xfrm>
          <a:prstGeom prst="rect">
            <a:avLst/>
          </a:prstGeom>
          <a:noFill/>
        </p:spPr>
        <p:txBody>
          <a:bodyPr wrap="square" rtlCol="0">
            <a:spAutoFit/>
          </a:bodyPr>
          <a:lstStyle/>
          <a:p>
            <a:r>
              <a:rPr lang="es-ES" sz="4800" dirty="0"/>
              <a:t>N =</a:t>
            </a:r>
            <a:r>
              <a:rPr lang="es-ES" sz="4800" dirty="0" err="1"/>
              <a:t>N</a:t>
            </a:r>
            <a:r>
              <a:rPr lang="es-ES" sz="4800" baseline="-25000" dirty="0" err="1"/>
              <a:t>red</a:t>
            </a:r>
            <a:r>
              <a:rPr lang="es-ES" sz="4800" dirty="0"/>
              <a:t> - N</a:t>
            </a:r>
            <a:r>
              <a:rPr lang="es-ES" sz="4800" baseline="-25000" dirty="0"/>
              <a:t>green</a:t>
            </a:r>
            <a:r>
              <a:rPr lang="es-ES" sz="4800" dirty="0"/>
              <a:t>10</a:t>
            </a:r>
          </a:p>
        </p:txBody>
      </p:sp>
    </p:spTree>
    <p:extLst>
      <p:ext uri="{BB962C8B-B14F-4D97-AF65-F5344CB8AC3E}">
        <p14:creationId xmlns:p14="http://schemas.microsoft.com/office/powerpoint/2010/main" val="38362092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8" grpId="1"/>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EBE5657-9101-A84F-A6AD-4913345AFE2A}"/>
                  </a:ext>
                </a:extLst>
              </p:cNvPr>
              <p:cNvSpPr/>
              <p:nvPr/>
            </p:nvSpPr>
            <p:spPr>
              <a:xfrm>
                <a:off x="879677" y="2392996"/>
                <a:ext cx="9653287" cy="13740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sz="4000" b="0" i="1" smtClean="0">
                          <a:latin typeface="Cambria Math" panose="02040503050406030204" pitchFamily="18" charset="0"/>
                        </a:rPr>
                        <m:t>𝑝</m:t>
                      </m:r>
                      <m:r>
                        <a:rPr lang="en-AU" sz="4000" b="0" i="1" smtClean="0">
                          <a:latin typeface="Cambria Math" panose="02040503050406030204" pitchFamily="18" charset="0"/>
                        </a:rPr>
                        <m:t>(</m:t>
                      </m:r>
                      <m:r>
                        <a:rPr lang="en-AU" sz="4000" b="0" i="1" smtClean="0">
                          <a:latin typeface="Cambria Math" panose="02040503050406030204" pitchFamily="18" charset="0"/>
                        </a:rPr>
                        <m:t>𝐴</m:t>
                      </m:r>
                      <m:r>
                        <a:rPr lang="en-AU" sz="4000" b="0" i="1" smtClean="0">
                          <a:latin typeface="Cambria Math" panose="02040503050406030204" pitchFamily="18" charset="0"/>
                        </a:rPr>
                        <m:t>|</m:t>
                      </m:r>
                      <m:r>
                        <a:rPr lang="en-AU" sz="4000" b="0" i="1" smtClean="0">
                          <a:latin typeface="Cambria Math" panose="02040503050406030204" pitchFamily="18" charset="0"/>
                        </a:rPr>
                        <m:t>𝐵</m:t>
                      </m:r>
                      <m:r>
                        <a:rPr lang="en-AU" sz="4000" b="0" i="1" smtClean="0">
                          <a:latin typeface="Cambria Math" panose="02040503050406030204" pitchFamily="18" charset="0"/>
                        </a:rPr>
                        <m:t>)=</m:t>
                      </m:r>
                      <m:f>
                        <m:fPr>
                          <m:ctrlPr>
                            <a:rPr lang="en-AU" sz="4000" b="0" i="1" smtClean="0">
                              <a:latin typeface="Cambria Math" panose="02040503050406030204" pitchFamily="18" charset="0"/>
                            </a:rPr>
                          </m:ctrlPr>
                        </m:fPr>
                        <m:num>
                          <m:r>
                            <a:rPr lang="en-AU" sz="4000" i="1" smtClean="0">
                              <a:latin typeface="Cambria Math" panose="02040503050406030204" pitchFamily="18" charset="0"/>
                            </a:rPr>
                            <m:t>𝑃</m:t>
                          </m:r>
                          <m:r>
                            <a:rPr lang="en-AU" sz="4000" i="1" smtClean="0">
                              <a:latin typeface="Cambria Math" panose="02040503050406030204" pitchFamily="18" charset="0"/>
                            </a:rPr>
                            <m:t>(</m:t>
                          </m:r>
                          <m:r>
                            <a:rPr lang="en-AU" sz="4000" i="1" smtClean="0">
                              <a:latin typeface="Cambria Math" panose="02040503050406030204" pitchFamily="18" charset="0"/>
                            </a:rPr>
                            <m:t>𝐴</m:t>
                          </m:r>
                          <m:r>
                            <a:rPr lang="en-AU" sz="4000" i="1" smtClean="0">
                              <a:latin typeface="Cambria Math" panose="02040503050406030204" pitchFamily="18" charset="0"/>
                            </a:rPr>
                            <m:t>)</m:t>
                          </m:r>
                          <m:r>
                            <a:rPr lang="en-AU" sz="4000" i="1" smtClean="0">
                              <a:latin typeface="Cambria Math" panose="02040503050406030204" pitchFamily="18" charset="0"/>
                            </a:rPr>
                            <m:t>𝑃</m:t>
                          </m:r>
                          <m:r>
                            <a:rPr lang="en-AU" sz="4000" i="1" smtClean="0">
                              <a:latin typeface="Cambria Math" panose="02040503050406030204" pitchFamily="18" charset="0"/>
                            </a:rPr>
                            <m:t>(</m:t>
                          </m:r>
                          <m:r>
                            <a:rPr lang="en-AU" sz="4000" i="1" smtClean="0">
                              <a:latin typeface="Cambria Math" panose="02040503050406030204" pitchFamily="18" charset="0"/>
                            </a:rPr>
                            <m:t>𝐵</m:t>
                          </m:r>
                          <m:r>
                            <a:rPr lang="en-AU" sz="4000" i="1" smtClean="0">
                              <a:latin typeface="Cambria Math" panose="02040503050406030204" pitchFamily="18" charset="0"/>
                            </a:rPr>
                            <m:t>|</m:t>
                          </m:r>
                          <m:r>
                            <a:rPr lang="en-AU" sz="4000" i="1" smtClean="0">
                              <a:latin typeface="Cambria Math" panose="02040503050406030204" pitchFamily="18" charset="0"/>
                            </a:rPr>
                            <m:t>𝐴</m:t>
                          </m:r>
                          <m:r>
                            <a:rPr lang="en-AU" sz="4000" i="1" smtClean="0">
                              <a:latin typeface="Cambria Math" panose="02040503050406030204" pitchFamily="18" charset="0"/>
                            </a:rPr>
                            <m:t>)</m:t>
                          </m:r>
                        </m:num>
                        <m:den>
                          <m:r>
                            <a:rPr lang="en-AU" sz="4000" b="0" i="1" smtClean="0">
                              <a:latin typeface="Cambria Math" panose="02040503050406030204" pitchFamily="18" charset="0"/>
                            </a:rPr>
                            <m:t>𝑃</m:t>
                          </m:r>
                          <m:r>
                            <a:rPr lang="en-AU" sz="4000" b="0" i="1" smtClean="0">
                              <a:latin typeface="Cambria Math" panose="02040503050406030204" pitchFamily="18" charset="0"/>
                            </a:rPr>
                            <m:t>(</m:t>
                          </m:r>
                          <m:r>
                            <a:rPr lang="en-AU" sz="4000" b="0" i="1" smtClean="0">
                              <a:latin typeface="Cambria Math" panose="02040503050406030204" pitchFamily="18" charset="0"/>
                            </a:rPr>
                            <m:t>𝐵</m:t>
                          </m:r>
                          <m:r>
                            <a:rPr lang="en-AU" sz="4000" b="0" i="1" smtClean="0">
                              <a:latin typeface="Cambria Math" panose="02040503050406030204" pitchFamily="18" charset="0"/>
                            </a:rPr>
                            <m:t>)</m:t>
                          </m:r>
                        </m:den>
                      </m:f>
                    </m:oMath>
                  </m:oMathPara>
                </a14:m>
                <a:endParaRPr lang="en-AU" sz="4000" dirty="0"/>
              </a:p>
            </p:txBody>
          </p:sp>
        </mc:Choice>
        <mc:Fallback xmlns="">
          <p:sp>
            <p:nvSpPr>
              <p:cNvPr id="4" name="Rectangle 3">
                <a:extLst>
                  <a:ext uri="{FF2B5EF4-FFF2-40B4-BE49-F238E27FC236}">
                    <a16:creationId xmlns:a16="http://schemas.microsoft.com/office/drawing/2014/main" id="{9EBE5657-9101-A84F-A6AD-4913345AFE2A}"/>
                  </a:ext>
                </a:extLst>
              </p:cNvPr>
              <p:cNvSpPr>
                <a:spLocks noRot="1" noChangeAspect="1" noMove="1" noResize="1" noEditPoints="1" noAdjustHandles="1" noChangeArrowheads="1" noChangeShapeType="1" noTextEdit="1"/>
              </p:cNvSpPr>
              <p:nvPr/>
            </p:nvSpPr>
            <p:spPr>
              <a:xfrm>
                <a:off x="879677" y="2392996"/>
                <a:ext cx="9653287" cy="1374030"/>
              </a:xfrm>
              <a:prstGeom prst="rect">
                <a:avLst/>
              </a:prstGeom>
              <a:blipFill>
                <a:blip r:embed="rId2"/>
                <a:stretch>
                  <a:fillRect b="-11818"/>
                </a:stretch>
              </a:blipFill>
            </p:spPr>
            <p:txBody>
              <a:bodyPr/>
              <a:lstStyle/>
              <a:p>
                <a:r>
                  <a:rPr lang="es-ES">
                    <a:noFill/>
                  </a:rPr>
                  <a:t> </a:t>
                </a:r>
              </a:p>
            </p:txBody>
          </p:sp>
        </mc:Fallback>
      </mc:AlternateContent>
      <p:grpSp>
        <p:nvGrpSpPr>
          <p:cNvPr id="12" name="Group 11">
            <a:extLst>
              <a:ext uri="{FF2B5EF4-FFF2-40B4-BE49-F238E27FC236}">
                <a16:creationId xmlns:a16="http://schemas.microsoft.com/office/drawing/2014/main" id="{30BCEDCE-560F-CA48-AE7A-700BA5CFAB5F}"/>
              </a:ext>
            </a:extLst>
          </p:cNvPr>
          <p:cNvGrpSpPr/>
          <p:nvPr/>
        </p:nvGrpSpPr>
        <p:grpSpPr>
          <a:xfrm>
            <a:off x="879677" y="3979730"/>
            <a:ext cx="9653287" cy="2187151"/>
            <a:chOff x="879677" y="2615879"/>
            <a:chExt cx="9653287" cy="2187151"/>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5187366-7A57-4C4F-8D09-AE57EC041C31}"/>
                    </a:ext>
                  </a:extLst>
                </p:cNvPr>
                <p:cNvSpPr/>
                <p:nvPr/>
              </p:nvSpPr>
              <p:spPr>
                <a:xfrm>
                  <a:off x="879677" y="3429000"/>
                  <a:ext cx="9653287" cy="13740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sz="4000" b="0" i="1" smtClean="0">
                            <a:latin typeface="Cambria Math" panose="02040503050406030204" pitchFamily="18" charset="0"/>
                          </a:rPr>
                          <m:t>𝑝</m:t>
                        </m:r>
                        <m:r>
                          <a:rPr lang="en-AU" sz="4000" b="0" i="1" smtClean="0">
                            <a:latin typeface="Cambria Math" panose="02040503050406030204" pitchFamily="18" charset="0"/>
                          </a:rPr>
                          <m:t>(</m:t>
                        </m:r>
                        <m:sSub>
                          <m:sSubPr>
                            <m:ctrlPr>
                              <a:rPr lang="en-AU" sz="4000" b="0" i="1" smtClean="0">
                                <a:latin typeface="Cambria Math" panose="02040503050406030204" pitchFamily="18" charset="0"/>
                              </a:rPr>
                            </m:ctrlPr>
                          </m:sSubPr>
                          <m:e>
                            <m:r>
                              <a:rPr lang="en-AU" sz="4000" b="0" i="1" smtClean="0">
                                <a:latin typeface="Cambria Math" panose="02040503050406030204" pitchFamily="18" charset="0"/>
                              </a:rPr>
                              <m:t>𝐻</m:t>
                            </m:r>
                          </m:e>
                          <m:sub>
                            <m:r>
                              <a:rPr lang="en-AU" sz="4000" b="0" i="1" smtClean="0">
                                <a:latin typeface="Cambria Math" panose="02040503050406030204" pitchFamily="18" charset="0"/>
                              </a:rPr>
                              <m:t>0</m:t>
                            </m:r>
                          </m:sub>
                        </m:sSub>
                        <m:r>
                          <a:rPr lang="en-AU" sz="4000" b="0" i="1" smtClean="0">
                            <a:latin typeface="Cambria Math" panose="02040503050406030204" pitchFamily="18" charset="0"/>
                          </a:rPr>
                          <m:t>|</m:t>
                        </m:r>
                        <m:r>
                          <a:rPr lang="en-AU" sz="4000" b="0" i="1" smtClean="0">
                            <a:latin typeface="Cambria Math" panose="02040503050406030204" pitchFamily="18" charset="0"/>
                          </a:rPr>
                          <m:t>𝑥</m:t>
                        </m:r>
                        <m:r>
                          <a:rPr lang="en-AU" sz="4000" b="0" i="1" smtClean="0">
                            <a:latin typeface="Cambria Math" panose="02040503050406030204" pitchFamily="18" charset="0"/>
                          </a:rPr>
                          <m:t>)=</m:t>
                        </m:r>
                        <m:f>
                          <m:fPr>
                            <m:ctrlPr>
                              <a:rPr lang="en-AU" sz="4000" b="0" i="1" smtClean="0">
                                <a:latin typeface="Cambria Math" panose="02040503050406030204" pitchFamily="18" charset="0"/>
                              </a:rPr>
                            </m:ctrlPr>
                          </m:fPr>
                          <m:num>
                            <m:r>
                              <a:rPr lang="en-AU" sz="4000" i="1" smtClean="0">
                                <a:latin typeface="Cambria Math" panose="02040503050406030204" pitchFamily="18" charset="0"/>
                              </a:rPr>
                              <m:t>𝑃</m:t>
                            </m:r>
                            <m:r>
                              <a:rPr lang="en-AU" sz="4000" i="1" smtClean="0">
                                <a:latin typeface="Cambria Math" panose="02040503050406030204" pitchFamily="18" charset="0"/>
                              </a:rPr>
                              <m:t>(</m:t>
                            </m:r>
                            <m:sSub>
                              <m:sSubPr>
                                <m:ctrlPr>
                                  <a:rPr lang="en-AU" sz="4000" i="1" smtClean="0">
                                    <a:latin typeface="Cambria Math" panose="02040503050406030204" pitchFamily="18" charset="0"/>
                                  </a:rPr>
                                </m:ctrlPr>
                              </m:sSubPr>
                              <m:e>
                                <m:r>
                                  <a:rPr lang="en-AU" sz="4000" i="1" smtClean="0">
                                    <a:latin typeface="Cambria Math" panose="02040503050406030204" pitchFamily="18" charset="0"/>
                                  </a:rPr>
                                  <m:t>𝐻</m:t>
                                </m:r>
                              </m:e>
                              <m:sub>
                                <m:r>
                                  <a:rPr lang="en-AU" sz="4000" i="1" smtClean="0">
                                    <a:latin typeface="Cambria Math" panose="02040503050406030204" pitchFamily="18" charset="0"/>
                                  </a:rPr>
                                  <m:t>0</m:t>
                                </m:r>
                              </m:sub>
                            </m:sSub>
                            <m:r>
                              <a:rPr lang="en-AU" sz="4000" i="1" smtClean="0">
                                <a:latin typeface="Cambria Math" panose="02040503050406030204" pitchFamily="18" charset="0"/>
                              </a:rPr>
                              <m:t>)</m:t>
                            </m:r>
                            <m:r>
                              <a:rPr lang="en-AU" sz="4000" i="1" smtClean="0">
                                <a:latin typeface="Cambria Math" panose="02040503050406030204" pitchFamily="18" charset="0"/>
                              </a:rPr>
                              <m:t>𝑃</m:t>
                            </m:r>
                            <m:r>
                              <a:rPr lang="en-AU" sz="4000" i="1" smtClean="0">
                                <a:latin typeface="Cambria Math" panose="02040503050406030204" pitchFamily="18" charset="0"/>
                              </a:rPr>
                              <m:t>(</m:t>
                            </m:r>
                            <m:r>
                              <a:rPr lang="en-AU" sz="4000" b="0" i="1" smtClean="0">
                                <a:latin typeface="Cambria Math" panose="02040503050406030204" pitchFamily="18" charset="0"/>
                              </a:rPr>
                              <m:t>𝑥</m:t>
                            </m:r>
                            <m:r>
                              <a:rPr lang="en-AU" sz="4000" i="1" smtClean="0">
                                <a:latin typeface="Cambria Math" panose="02040503050406030204" pitchFamily="18" charset="0"/>
                              </a:rPr>
                              <m:t>|</m:t>
                            </m:r>
                            <m:sSub>
                              <m:sSubPr>
                                <m:ctrlPr>
                                  <a:rPr lang="en-AU" sz="4000" i="1" smtClean="0">
                                    <a:latin typeface="Cambria Math" panose="02040503050406030204" pitchFamily="18" charset="0"/>
                                  </a:rPr>
                                </m:ctrlPr>
                              </m:sSubPr>
                              <m:e>
                                <m:r>
                                  <a:rPr lang="en-AU" sz="4000" i="1" smtClean="0">
                                    <a:latin typeface="Cambria Math" panose="02040503050406030204" pitchFamily="18" charset="0"/>
                                  </a:rPr>
                                  <m:t>𝐻</m:t>
                                </m:r>
                              </m:e>
                              <m:sub>
                                <m:r>
                                  <a:rPr lang="en-AU" sz="4000" i="1" smtClean="0">
                                    <a:latin typeface="Cambria Math" panose="02040503050406030204" pitchFamily="18" charset="0"/>
                                  </a:rPr>
                                  <m:t>0</m:t>
                                </m:r>
                              </m:sub>
                            </m:sSub>
                            <m:r>
                              <a:rPr lang="en-AU" sz="4000" i="1" smtClean="0">
                                <a:latin typeface="Cambria Math" panose="02040503050406030204" pitchFamily="18" charset="0"/>
                              </a:rPr>
                              <m:t>)</m:t>
                            </m:r>
                          </m:num>
                          <m:den>
                            <m:r>
                              <a:rPr lang="en-AU" sz="4000" b="0" i="1" smtClean="0">
                                <a:latin typeface="Cambria Math" panose="02040503050406030204" pitchFamily="18" charset="0"/>
                              </a:rPr>
                              <m:t>𝑃</m:t>
                            </m:r>
                            <m:r>
                              <a:rPr lang="en-AU" sz="4000" b="0" i="1" smtClean="0">
                                <a:latin typeface="Cambria Math" panose="02040503050406030204" pitchFamily="18" charset="0"/>
                              </a:rPr>
                              <m:t>(</m:t>
                            </m:r>
                            <m:r>
                              <a:rPr lang="en-AU" sz="4000" b="0" i="1" smtClean="0">
                                <a:latin typeface="Cambria Math" panose="02040503050406030204" pitchFamily="18" charset="0"/>
                              </a:rPr>
                              <m:t>𝑥</m:t>
                            </m:r>
                            <m:r>
                              <a:rPr lang="en-AU" sz="4000" b="0" i="1" smtClean="0">
                                <a:latin typeface="Cambria Math" panose="02040503050406030204" pitchFamily="18" charset="0"/>
                              </a:rPr>
                              <m:t>)</m:t>
                            </m:r>
                          </m:den>
                        </m:f>
                      </m:oMath>
                    </m:oMathPara>
                  </a14:m>
                  <a:endParaRPr lang="en-AU" sz="4000"/>
                </a:p>
              </p:txBody>
            </p:sp>
          </mc:Choice>
          <mc:Fallback xmlns="">
            <p:sp>
              <p:nvSpPr>
                <p:cNvPr id="5" name="Rectangle 4">
                  <a:extLst>
                    <a:ext uri="{FF2B5EF4-FFF2-40B4-BE49-F238E27FC236}">
                      <a16:creationId xmlns:a16="http://schemas.microsoft.com/office/drawing/2014/main" id="{35187366-7A57-4C4F-8D09-AE57EC041C31}"/>
                    </a:ext>
                  </a:extLst>
                </p:cNvPr>
                <p:cNvSpPr>
                  <a:spLocks noRot="1" noChangeAspect="1" noMove="1" noResize="1" noEditPoints="1" noAdjustHandles="1" noChangeArrowheads="1" noChangeShapeType="1" noTextEdit="1"/>
                </p:cNvSpPr>
                <p:nvPr/>
              </p:nvSpPr>
              <p:spPr>
                <a:xfrm>
                  <a:off x="879677" y="3429000"/>
                  <a:ext cx="9653287" cy="1374030"/>
                </a:xfrm>
                <a:prstGeom prst="rect">
                  <a:avLst/>
                </a:prstGeom>
                <a:blipFill>
                  <a:blip r:embed="rId3"/>
                  <a:stretch>
                    <a:fillRect b="-11818"/>
                  </a:stretch>
                </a:blipFill>
              </p:spPr>
              <p:txBody>
                <a:bodyPr/>
                <a:lstStyle/>
                <a:p>
                  <a:r>
                    <a:rPr lang="es-ES">
                      <a:noFill/>
                    </a:rPr>
                    <a:t> </a:t>
                  </a:r>
                </a:p>
              </p:txBody>
            </p:sp>
          </mc:Fallback>
        </mc:AlternateContent>
        <p:cxnSp>
          <p:nvCxnSpPr>
            <p:cNvPr id="7" name="Straight Arrow Connector 6">
              <a:extLst>
                <a:ext uri="{FF2B5EF4-FFF2-40B4-BE49-F238E27FC236}">
                  <a16:creationId xmlns:a16="http://schemas.microsoft.com/office/drawing/2014/main" id="{06FEC5D4-BC57-F747-AB7F-23F784D294D2}"/>
                </a:ext>
              </a:extLst>
            </p:cNvPr>
            <p:cNvCxnSpPr/>
            <p:nvPr/>
          </p:nvCxnSpPr>
          <p:spPr>
            <a:xfrm>
              <a:off x="2963119" y="3159889"/>
              <a:ext cx="520861" cy="67133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570C758-60BA-8B42-B086-E11AF0E71038}"/>
                </a:ext>
              </a:extLst>
            </p:cNvPr>
            <p:cNvSpPr txBox="1"/>
            <p:nvPr/>
          </p:nvSpPr>
          <p:spPr>
            <a:xfrm>
              <a:off x="2187614" y="2615879"/>
              <a:ext cx="1527859" cy="523220"/>
            </a:xfrm>
            <a:prstGeom prst="rect">
              <a:avLst/>
            </a:prstGeom>
            <a:noFill/>
          </p:spPr>
          <p:txBody>
            <a:bodyPr wrap="square" rtlCol="0">
              <a:spAutoFit/>
            </a:bodyPr>
            <a:lstStyle/>
            <a:p>
              <a:r>
                <a:rPr lang="en-AU" sz="2800">
                  <a:solidFill>
                    <a:srgbClr val="FF0000"/>
                  </a:solidFill>
                </a:rPr>
                <a:t>Urn 0</a:t>
              </a:r>
            </a:p>
          </p:txBody>
        </p:sp>
        <p:sp>
          <p:nvSpPr>
            <p:cNvPr id="9" name="TextBox 8">
              <a:extLst>
                <a:ext uri="{FF2B5EF4-FFF2-40B4-BE49-F238E27FC236}">
                  <a16:creationId xmlns:a16="http://schemas.microsoft.com/office/drawing/2014/main" id="{120A2198-6BF8-B74F-B4D9-68C1EEBF4448}"/>
                </a:ext>
              </a:extLst>
            </p:cNvPr>
            <p:cNvSpPr txBox="1"/>
            <p:nvPr/>
          </p:nvSpPr>
          <p:spPr>
            <a:xfrm>
              <a:off x="4439816" y="2615879"/>
              <a:ext cx="2678614" cy="523220"/>
            </a:xfrm>
            <a:prstGeom prst="rect">
              <a:avLst/>
            </a:prstGeom>
            <a:noFill/>
          </p:spPr>
          <p:txBody>
            <a:bodyPr wrap="square" rtlCol="0">
              <a:spAutoFit/>
            </a:bodyPr>
            <a:lstStyle/>
            <a:p>
              <a:r>
                <a:rPr lang="en-AU" sz="2800"/>
                <a:t>Ball observation</a:t>
              </a:r>
            </a:p>
          </p:txBody>
        </p:sp>
        <p:cxnSp>
          <p:nvCxnSpPr>
            <p:cNvPr id="10" name="Straight Arrow Connector 9">
              <a:extLst>
                <a:ext uri="{FF2B5EF4-FFF2-40B4-BE49-F238E27FC236}">
                  <a16:creationId xmlns:a16="http://schemas.microsoft.com/office/drawing/2014/main" id="{C4F82624-7047-0A4A-A6E5-D3792CA75496}"/>
                </a:ext>
              </a:extLst>
            </p:cNvPr>
            <p:cNvCxnSpPr>
              <a:cxnSpLocks/>
            </p:cNvCxnSpPr>
            <p:nvPr/>
          </p:nvCxnSpPr>
          <p:spPr>
            <a:xfrm flipH="1">
              <a:off x="4384613" y="3217762"/>
              <a:ext cx="395731" cy="6134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Wald, 1947; Wald &amp; Wolfowitz, 1948">
            <a:extLst>
              <a:ext uri="{FF2B5EF4-FFF2-40B4-BE49-F238E27FC236}">
                <a16:creationId xmlns:a16="http://schemas.microsoft.com/office/drawing/2014/main" id="{AB38BE3F-732D-294A-ADD3-561276010CBB}"/>
              </a:ext>
            </a:extLst>
          </p:cNvPr>
          <p:cNvSpPr txBox="1"/>
          <p:nvPr/>
        </p:nvSpPr>
        <p:spPr>
          <a:xfrm>
            <a:off x="8171464" y="634037"/>
            <a:ext cx="3761287" cy="349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821531">
              <a:lnSpc>
                <a:spcPct val="100000"/>
              </a:lnSpc>
              <a:spcBef>
                <a:spcPts val="0"/>
              </a:spcBef>
              <a:defRPr sz="3800">
                <a:latin typeface="Palatino"/>
                <a:ea typeface="Palatino"/>
                <a:cs typeface="Palatino"/>
                <a:sym typeface="Palatino"/>
              </a:defRPr>
            </a:lvl1pPr>
          </a:lstStyle>
          <a:p>
            <a:r>
              <a:rPr lang="en-AU" sz="1800">
                <a:solidFill>
                  <a:schemeClr val="tx1">
                    <a:lumMod val="50000"/>
                    <a:lumOff val="50000"/>
                  </a:schemeClr>
                </a:solidFill>
              </a:rPr>
              <a:t>Wald, 1947; Wald &amp; Wolfowitz, 1948</a:t>
            </a:r>
          </a:p>
        </p:txBody>
      </p:sp>
      <p:sp>
        <p:nvSpPr>
          <p:cNvPr id="13" name="Sequential Probability Ratio Test (SPRT)">
            <a:extLst>
              <a:ext uri="{FF2B5EF4-FFF2-40B4-BE49-F238E27FC236}">
                <a16:creationId xmlns:a16="http://schemas.microsoft.com/office/drawing/2014/main" id="{67AC9EE5-1233-E245-8A5D-D2CF807E2CCC}"/>
              </a:ext>
            </a:extLst>
          </p:cNvPr>
          <p:cNvSpPr txBox="1"/>
          <p:nvPr/>
        </p:nvSpPr>
        <p:spPr>
          <a:xfrm>
            <a:off x="2253227" y="106126"/>
            <a:ext cx="7404271"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a:lnSpc>
                <a:spcPct val="100000"/>
              </a:lnSpc>
              <a:spcBef>
                <a:spcPts val="0"/>
              </a:spcBef>
              <a:defRPr sz="4400" b="1">
                <a:latin typeface="Lucida Grande"/>
                <a:ea typeface="Lucida Grande"/>
                <a:cs typeface="Lucida Grande"/>
                <a:sym typeface="Lucida Grande"/>
              </a:defRPr>
            </a:lvl1pPr>
          </a:lstStyle>
          <a:p>
            <a:r>
              <a:rPr lang="en-AU" sz="2800"/>
              <a:t>Sequential Probability Ratio Test (SPRT)</a:t>
            </a:r>
          </a:p>
        </p:txBody>
      </p:sp>
      <p:sp>
        <p:nvSpPr>
          <p:cNvPr id="2" name="Rectangle 1">
            <a:extLst>
              <a:ext uri="{FF2B5EF4-FFF2-40B4-BE49-F238E27FC236}">
                <a16:creationId xmlns:a16="http://schemas.microsoft.com/office/drawing/2014/main" id="{66288E99-D2FF-8E42-93A8-1649754A3BAB}"/>
              </a:ext>
            </a:extLst>
          </p:cNvPr>
          <p:cNvSpPr/>
          <p:nvPr/>
        </p:nvSpPr>
        <p:spPr>
          <a:xfrm>
            <a:off x="739318" y="1648008"/>
            <a:ext cx="3181192" cy="646331"/>
          </a:xfrm>
          <a:prstGeom prst="rect">
            <a:avLst/>
          </a:prstGeom>
        </p:spPr>
        <p:txBody>
          <a:bodyPr wrap="none">
            <a:spAutoFit/>
          </a:bodyPr>
          <a:lstStyle/>
          <a:p>
            <a:pPr algn="ctr"/>
            <a:r>
              <a:rPr lang="es-ES" sz="3600" dirty="0" err="1"/>
              <a:t>Bayes</a:t>
            </a:r>
            <a:r>
              <a:rPr lang="es-ES" sz="3600" dirty="0"/>
              <a:t> </a:t>
            </a:r>
            <a:r>
              <a:rPr lang="es-ES" sz="3600" dirty="0" err="1"/>
              <a:t>Theorem</a:t>
            </a:r>
            <a:r>
              <a:rPr lang="es-ES" sz="3600" dirty="0"/>
              <a:t>:</a:t>
            </a:r>
          </a:p>
        </p:txBody>
      </p:sp>
    </p:spTree>
    <p:extLst>
      <p:ext uri="{BB962C8B-B14F-4D97-AF65-F5344CB8AC3E}">
        <p14:creationId xmlns:p14="http://schemas.microsoft.com/office/powerpoint/2010/main" val="24950943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248E350-4F60-8643-8D94-9C4DDF8B7FBB}"/>
                  </a:ext>
                </a:extLst>
              </p:cNvPr>
              <p:cNvSpPr/>
              <p:nvPr/>
            </p:nvSpPr>
            <p:spPr>
              <a:xfrm>
                <a:off x="879677" y="1193102"/>
                <a:ext cx="9653287" cy="12791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 sz="3600" b="0" i="1" smtClean="0">
                          <a:latin typeface="Cambria Math" panose="02040503050406030204" pitchFamily="18" charset="0"/>
                        </a:rPr>
                        <m:t>𝑝</m:t>
                      </m:r>
                      <m:d>
                        <m:dPr>
                          <m:ctrlPr>
                            <a:rPr lang="es-ES" sz="3600" b="0" i="1" smtClean="0">
                              <a:latin typeface="Cambria Math" panose="02040503050406030204" pitchFamily="18" charset="0"/>
                            </a:rPr>
                          </m:ctrlPr>
                        </m:dPr>
                        <m:e>
                          <m:sSub>
                            <m:sSubPr>
                              <m:ctrlPr>
                                <a:rPr lang="es-ES" sz="3600" b="0" i="1" smtClean="0">
                                  <a:latin typeface="Cambria Math" panose="02040503050406030204" pitchFamily="18" charset="0"/>
                                </a:rPr>
                              </m:ctrlPr>
                            </m:sSubPr>
                            <m:e>
                              <m:r>
                                <a:rPr lang="es-ES" sz="3600" b="0" i="1" smtClean="0">
                                  <a:latin typeface="Cambria Math" panose="02040503050406030204" pitchFamily="18" charset="0"/>
                                </a:rPr>
                                <m:t>𝐻</m:t>
                              </m:r>
                            </m:e>
                            <m:sub>
                              <m:r>
                                <a:rPr lang="es-ES" sz="3600" b="0" i="1" smtClean="0">
                                  <a:latin typeface="Cambria Math" panose="02040503050406030204" pitchFamily="18" charset="0"/>
                                </a:rPr>
                                <m:t>0</m:t>
                              </m:r>
                            </m:sub>
                          </m:sSub>
                        </m:e>
                        <m:e>
                          <m:sSub>
                            <m:sSubPr>
                              <m:ctrlPr>
                                <a:rPr lang="es-ES" sz="3600" b="0" i="1" smtClean="0">
                                  <a:latin typeface="Cambria Math" panose="02040503050406030204" pitchFamily="18" charset="0"/>
                                </a:rPr>
                              </m:ctrlPr>
                            </m:sSubPr>
                            <m:e>
                              <m:r>
                                <a:rPr lang="es-ES" sz="3600" b="0" i="1" smtClean="0">
                                  <a:latin typeface="Cambria Math" panose="02040503050406030204" pitchFamily="18" charset="0"/>
                                </a:rPr>
                                <m:t>𝑥</m:t>
                              </m:r>
                            </m:e>
                            <m:sub>
                              <m:r>
                                <a:rPr lang="es-ES" sz="3600" b="0" i="1" smtClean="0">
                                  <a:latin typeface="Cambria Math" panose="02040503050406030204" pitchFamily="18" charset="0"/>
                                </a:rPr>
                                <m:t>1</m:t>
                              </m:r>
                            </m:sub>
                          </m:sSub>
                          <m:r>
                            <a:rPr lang="es-ES" sz="3600" b="0" i="1" smtClean="0">
                              <a:latin typeface="Cambria Math" panose="02040503050406030204" pitchFamily="18" charset="0"/>
                            </a:rPr>
                            <m:t>,</m:t>
                          </m:r>
                          <m:sSub>
                            <m:sSubPr>
                              <m:ctrlPr>
                                <a:rPr lang="es-ES" sz="3600" i="1">
                                  <a:latin typeface="Cambria Math" panose="02040503050406030204" pitchFamily="18" charset="0"/>
                                </a:rPr>
                              </m:ctrlPr>
                            </m:sSubPr>
                            <m:e>
                              <m:r>
                                <a:rPr lang="es-ES" sz="3600" b="0" i="1" smtClean="0">
                                  <a:latin typeface="Cambria Math" panose="02040503050406030204" pitchFamily="18" charset="0"/>
                                </a:rPr>
                                <m:t>𝑥</m:t>
                              </m:r>
                            </m:e>
                            <m:sub>
                              <m:r>
                                <a:rPr lang="es-ES" sz="3600" b="0" i="1" smtClean="0">
                                  <a:latin typeface="Cambria Math" panose="02040503050406030204" pitchFamily="18" charset="0"/>
                                </a:rPr>
                                <m:t>2</m:t>
                              </m:r>
                            </m:sub>
                          </m:sSub>
                          <m:r>
                            <a:rPr lang="es-ES" sz="3600" b="0" i="1" smtClean="0">
                              <a:latin typeface="Cambria Math" panose="02040503050406030204" pitchFamily="18" charset="0"/>
                            </a:rPr>
                            <m:t>, …</m:t>
                          </m:r>
                          <m:sSub>
                            <m:sSubPr>
                              <m:ctrlPr>
                                <a:rPr lang="es-ES" sz="3600" i="1">
                                  <a:latin typeface="Cambria Math" panose="02040503050406030204" pitchFamily="18" charset="0"/>
                                </a:rPr>
                              </m:ctrlPr>
                            </m:sSubPr>
                            <m:e>
                              <m:r>
                                <a:rPr lang="es-ES" sz="3600" b="0" i="1" smtClean="0">
                                  <a:latin typeface="Cambria Math" panose="02040503050406030204" pitchFamily="18" charset="0"/>
                                </a:rPr>
                                <m:t>,</m:t>
                              </m:r>
                              <m:r>
                                <a:rPr lang="es-ES" sz="3600" i="1">
                                  <a:latin typeface="Cambria Math" panose="02040503050406030204" pitchFamily="18" charset="0"/>
                                </a:rPr>
                                <m:t>𝑥</m:t>
                              </m:r>
                            </m:e>
                            <m:sub>
                              <m:r>
                                <a:rPr lang="es-ES" sz="3600" b="0" i="1" smtClean="0">
                                  <a:latin typeface="Cambria Math" panose="02040503050406030204" pitchFamily="18" charset="0"/>
                                </a:rPr>
                                <m:t>𝑁</m:t>
                              </m:r>
                            </m:sub>
                          </m:sSub>
                        </m:e>
                      </m:d>
                      <m:r>
                        <a:rPr lang="es-ES" sz="3600" b="0" i="1" smtClean="0">
                          <a:latin typeface="Cambria Math" panose="02040503050406030204" pitchFamily="18" charset="0"/>
                        </a:rPr>
                        <m:t>=</m:t>
                      </m:r>
                      <m:f>
                        <m:fPr>
                          <m:ctrlPr>
                            <a:rPr lang="es-ES" sz="3600" b="0" i="1" smtClean="0">
                              <a:latin typeface="Cambria Math" panose="02040503050406030204" pitchFamily="18" charset="0"/>
                            </a:rPr>
                          </m:ctrlPr>
                        </m:fPr>
                        <m:num>
                          <m:r>
                            <a:rPr lang="es-ES" sz="3600" b="0" i="1" smtClean="0">
                              <a:latin typeface="Cambria Math" panose="02040503050406030204" pitchFamily="18" charset="0"/>
                            </a:rPr>
                            <m:t>𝑃</m:t>
                          </m:r>
                          <m:r>
                            <a:rPr lang="es-ES" sz="3600" b="0" i="1" smtClean="0">
                              <a:latin typeface="Cambria Math" panose="02040503050406030204" pitchFamily="18" charset="0"/>
                            </a:rPr>
                            <m:t>(</m:t>
                          </m:r>
                          <m:sSub>
                            <m:sSubPr>
                              <m:ctrlPr>
                                <a:rPr lang="es-ES" sz="3600" b="0" i="1" smtClean="0">
                                  <a:latin typeface="Cambria Math" panose="02040503050406030204" pitchFamily="18" charset="0"/>
                                </a:rPr>
                              </m:ctrlPr>
                            </m:sSubPr>
                            <m:e>
                              <m:r>
                                <a:rPr lang="es-ES" sz="3600" b="0" i="1" smtClean="0">
                                  <a:latin typeface="Cambria Math" panose="02040503050406030204" pitchFamily="18" charset="0"/>
                                </a:rPr>
                                <m:t>𝐻</m:t>
                              </m:r>
                            </m:e>
                            <m:sub>
                              <m:r>
                                <a:rPr lang="es-ES" sz="3600" b="0" i="1" smtClean="0">
                                  <a:latin typeface="Cambria Math" panose="02040503050406030204" pitchFamily="18" charset="0"/>
                                </a:rPr>
                                <m:t>0</m:t>
                              </m:r>
                            </m:sub>
                          </m:sSub>
                          <m:r>
                            <a:rPr lang="es-ES" sz="3600" b="0" i="1" smtClean="0">
                              <a:latin typeface="Cambria Math" panose="02040503050406030204" pitchFamily="18" charset="0"/>
                            </a:rPr>
                            <m:t>)</m:t>
                          </m:r>
                          <m:r>
                            <a:rPr lang="es-ES" sz="3600" b="0" i="1" smtClean="0">
                              <a:latin typeface="Cambria Math" panose="02040503050406030204" pitchFamily="18" charset="0"/>
                            </a:rPr>
                            <m:t>𝑃</m:t>
                          </m:r>
                          <m:r>
                            <a:rPr lang="es-ES" sz="3600" b="0" i="1" smtClean="0">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1</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2</m:t>
                              </m:r>
                            </m:sub>
                          </m:sSub>
                          <m:r>
                            <a:rPr lang="es-ES" sz="3600" i="1">
                              <a:latin typeface="Cambria Math" panose="02040503050406030204" pitchFamily="18" charset="0"/>
                            </a:rPr>
                            <m:t>, …</m:t>
                          </m:r>
                          <m:sSub>
                            <m:sSubPr>
                              <m:ctrlPr>
                                <a:rPr lang="es-ES" sz="3600" i="1">
                                  <a:latin typeface="Cambria Math" panose="02040503050406030204" pitchFamily="18" charset="0"/>
                                </a:rPr>
                              </m:ctrlPr>
                            </m:sSubPr>
                            <m:e>
                              <m:r>
                                <a:rPr lang="es-ES" sz="3600" i="1">
                                  <a:latin typeface="Cambria Math" panose="02040503050406030204" pitchFamily="18" charset="0"/>
                                </a:rPr>
                                <m:t>,</m:t>
                              </m:r>
                              <m:r>
                                <a:rPr lang="es-ES" sz="3600" i="1">
                                  <a:latin typeface="Cambria Math" panose="02040503050406030204" pitchFamily="18" charset="0"/>
                                </a:rPr>
                                <m:t>𝑥</m:t>
                              </m:r>
                            </m:e>
                            <m:sub>
                              <m:r>
                                <a:rPr lang="es-ES" sz="3600" i="1">
                                  <a:latin typeface="Cambria Math" panose="02040503050406030204" pitchFamily="18" charset="0"/>
                                </a:rPr>
                                <m:t>𝑁</m:t>
                              </m:r>
                            </m:sub>
                          </m:sSub>
                          <m:r>
                            <a:rPr lang="es-ES" sz="3600" b="0" i="1" smtClean="0">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i="1">
                                  <a:latin typeface="Cambria Math" panose="02040503050406030204" pitchFamily="18" charset="0"/>
                                </a:rPr>
                                <m:t>0</m:t>
                              </m:r>
                            </m:sub>
                          </m:sSub>
                          <m:r>
                            <a:rPr lang="es-ES" sz="3600" b="0" i="1" smtClean="0">
                              <a:latin typeface="Cambria Math" panose="02040503050406030204" pitchFamily="18" charset="0"/>
                            </a:rPr>
                            <m:t>)</m:t>
                          </m:r>
                        </m:num>
                        <m:den>
                          <m:r>
                            <a:rPr lang="es-ES" sz="3600" i="1">
                              <a:latin typeface="Cambria Math" panose="02040503050406030204" pitchFamily="18" charset="0"/>
                            </a:rPr>
                            <m:t>𝑃</m:t>
                          </m:r>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1</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2</m:t>
                              </m:r>
                            </m:sub>
                          </m:sSub>
                          <m:r>
                            <a:rPr lang="es-ES" sz="3600" i="1">
                              <a:latin typeface="Cambria Math" panose="02040503050406030204" pitchFamily="18" charset="0"/>
                            </a:rPr>
                            <m:t>, …</m:t>
                          </m:r>
                          <m:sSub>
                            <m:sSubPr>
                              <m:ctrlPr>
                                <a:rPr lang="es-ES" sz="3600" i="1">
                                  <a:latin typeface="Cambria Math" panose="02040503050406030204" pitchFamily="18" charset="0"/>
                                </a:rPr>
                              </m:ctrlPr>
                            </m:sSubPr>
                            <m:e>
                              <m:r>
                                <a:rPr lang="es-ES" sz="3600" i="1">
                                  <a:latin typeface="Cambria Math" panose="02040503050406030204" pitchFamily="18" charset="0"/>
                                </a:rPr>
                                <m:t>,</m:t>
                              </m:r>
                              <m:r>
                                <a:rPr lang="es-ES" sz="3600" i="1">
                                  <a:latin typeface="Cambria Math" panose="02040503050406030204" pitchFamily="18" charset="0"/>
                                </a:rPr>
                                <m:t>𝑥</m:t>
                              </m:r>
                            </m:e>
                            <m:sub>
                              <m:r>
                                <a:rPr lang="es-ES" sz="3600" i="1">
                                  <a:latin typeface="Cambria Math" panose="02040503050406030204" pitchFamily="18" charset="0"/>
                                </a:rPr>
                                <m:t>𝑁</m:t>
                              </m:r>
                            </m:sub>
                          </m:sSub>
                          <m:r>
                            <a:rPr lang="es-ES" sz="3600" b="0" i="1" smtClean="0">
                              <a:latin typeface="Cambria Math" panose="02040503050406030204" pitchFamily="18" charset="0"/>
                            </a:rPr>
                            <m:t>)</m:t>
                          </m:r>
                        </m:den>
                      </m:f>
                    </m:oMath>
                  </m:oMathPara>
                </a14:m>
                <a:endParaRPr lang="es-ES" sz="3600" dirty="0"/>
              </a:p>
            </p:txBody>
          </p:sp>
        </mc:Choice>
        <mc:Fallback xmlns="">
          <p:sp>
            <p:nvSpPr>
              <p:cNvPr id="4" name="Rectangle 3">
                <a:extLst>
                  <a:ext uri="{FF2B5EF4-FFF2-40B4-BE49-F238E27FC236}">
                    <a16:creationId xmlns:a16="http://schemas.microsoft.com/office/drawing/2014/main" id="{E248E350-4F60-8643-8D94-9C4DDF8B7FBB}"/>
                  </a:ext>
                </a:extLst>
              </p:cNvPr>
              <p:cNvSpPr>
                <a:spLocks noRot="1" noChangeAspect="1" noMove="1" noResize="1" noEditPoints="1" noAdjustHandles="1" noChangeArrowheads="1" noChangeShapeType="1" noTextEdit="1"/>
              </p:cNvSpPr>
              <p:nvPr/>
            </p:nvSpPr>
            <p:spPr>
              <a:xfrm>
                <a:off x="879677" y="1193102"/>
                <a:ext cx="9653287" cy="1279133"/>
              </a:xfrm>
              <a:prstGeom prst="rect">
                <a:avLst/>
              </a:prstGeom>
              <a:blipFill>
                <a:blip r:embed="rId2"/>
                <a:stretch>
                  <a:fillRect r="-131" b="-8824"/>
                </a:stretch>
              </a:blipFill>
            </p:spPr>
            <p:txBody>
              <a:bodyPr/>
              <a:lstStyle/>
              <a:p>
                <a:r>
                  <a:rPr lang="es-ES">
                    <a:noFill/>
                  </a:rPr>
                  <a:t> </a:t>
                </a:r>
              </a:p>
            </p:txBody>
          </p:sp>
        </mc:Fallback>
      </mc:AlternateContent>
      <p:grpSp>
        <p:nvGrpSpPr>
          <p:cNvPr id="12" name="Group 11">
            <a:extLst>
              <a:ext uri="{FF2B5EF4-FFF2-40B4-BE49-F238E27FC236}">
                <a16:creationId xmlns:a16="http://schemas.microsoft.com/office/drawing/2014/main" id="{747B38B6-B8B2-0040-8260-B79B77C49EEE}"/>
              </a:ext>
            </a:extLst>
          </p:cNvPr>
          <p:cNvGrpSpPr/>
          <p:nvPr/>
        </p:nvGrpSpPr>
        <p:grpSpPr>
          <a:xfrm>
            <a:off x="1174829" y="501046"/>
            <a:ext cx="9081492" cy="1078900"/>
            <a:chOff x="1174829" y="836712"/>
            <a:chExt cx="9081492" cy="1078900"/>
          </a:xfrm>
        </p:grpSpPr>
        <p:sp>
          <p:nvSpPr>
            <p:cNvPr id="6" name="Right Bracket 5">
              <a:extLst>
                <a:ext uri="{FF2B5EF4-FFF2-40B4-BE49-F238E27FC236}">
                  <a16:creationId xmlns:a16="http://schemas.microsoft.com/office/drawing/2014/main" id="{C8799AC4-8E3D-5946-A1B9-3D0FA24EA88B}"/>
                </a:ext>
              </a:extLst>
            </p:cNvPr>
            <p:cNvSpPr/>
            <p:nvPr/>
          </p:nvSpPr>
          <p:spPr>
            <a:xfrm rot="16200000">
              <a:off x="2815543" y="-26044"/>
              <a:ext cx="300942" cy="3582369"/>
            </a:xfrm>
            <a:prstGeom prst="righ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Right Bracket 6">
              <a:extLst>
                <a:ext uri="{FF2B5EF4-FFF2-40B4-BE49-F238E27FC236}">
                  <a16:creationId xmlns:a16="http://schemas.microsoft.com/office/drawing/2014/main" id="{019DFF8C-7614-734D-A321-F4AD195D9E65}"/>
                </a:ext>
              </a:extLst>
            </p:cNvPr>
            <p:cNvSpPr/>
            <p:nvPr/>
          </p:nvSpPr>
          <p:spPr>
            <a:xfrm rot="16200000">
              <a:off x="8278053" y="-311520"/>
              <a:ext cx="300942" cy="3582369"/>
            </a:xfrm>
            <a:prstGeom prst="righ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8" name="Right Bracket 7">
              <a:extLst>
                <a:ext uri="{FF2B5EF4-FFF2-40B4-BE49-F238E27FC236}">
                  <a16:creationId xmlns:a16="http://schemas.microsoft.com/office/drawing/2014/main" id="{C4333A22-2ABF-8C4A-8E94-18257CFE422D}"/>
                </a:ext>
              </a:extLst>
            </p:cNvPr>
            <p:cNvSpPr/>
            <p:nvPr/>
          </p:nvSpPr>
          <p:spPr>
            <a:xfrm rot="16200000">
              <a:off x="5759761" y="873346"/>
              <a:ext cx="300942" cy="1212638"/>
            </a:xfrm>
            <a:prstGeom prst="righ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9" name="TextBox 8">
              <a:extLst>
                <a:ext uri="{FF2B5EF4-FFF2-40B4-BE49-F238E27FC236}">
                  <a16:creationId xmlns:a16="http://schemas.microsoft.com/office/drawing/2014/main" id="{1974B165-75BC-0647-80C8-77B46881935A}"/>
                </a:ext>
              </a:extLst>
            </p:cNvPr>
            <p:cNvSpPr txBox="1"/>
            <p:nvPr/>
          </p:nvSpPr>
          <p:spPr>
            <a:xfrm>
              <a:off x="1527858" y="1088021"/>
              <a:ext cx="3368233" cy="461665"/>
            </a:xfrm>
            <a:prstGeom prst="rect">
              <a:avLst/>
            </a:prstGeom>
            <a:noFill/>
          </p:spPr>
          <p:txBody>
            <a:bodyPr wrap="square" rtlCol="0">
              <a:spAutoFit/>
            </a:bodyPr>
            <a:lstStyle/>
            <a:p>
              <a:r>
                <a:rPr lang="es-ES" sz="2400" dirty="0">
                  <a:solidFill>
                    <a:srgbClr val="FF0000"/>
                  </a:solidFill>
                </a:rPr>
                <a:t>Posterior </a:t>
              </a:r>
              <a:r>
                <a:rPr lang="es-ES_tradnl" sz="2400" dirty="0" err="1">
                  <a:solidFill>
                    <a:srgbClr val="FF0000"/>
                  </a:solidFill>
                </a:rPr>
                <a:t>probability</a:t>
              </a:r>
              <a:r>
                <a:rPr lang="es-ES" sz="2400" dirty="0">
                  <a:solidFill>
                    <a:srgbClr val="FF0000"/>
                  </a:solidFill>
                </a:rPr>
                <a:t> </a:t>
              </a:r>
            </a:p>
          </p:txBody>
        </p:sp>
        <p:sp>
          <p:nvSpPr>
            <p:cNvPr id="10" name="TextBox 9">
              <a:extLst>
                <a:ext uri="{FF2B5EF4-FFF2-40B4-BE49-F238E27FC236}">
                  <a16:creationId xmlns:a16="http://schemas.microsoft.com/office/drawing/2014/main" id="{52AB6CC7-DC4C-0244-A713-9E39DBE80B7F}"/>
                </a:ext>
              </a:extLst>
            </p:cNvPr>
            <p:cNvSpPr txBox="1"/>
            <p:nvPr/>
          </p:nvSpPr>
          <p:spPr>
            <a:xfrm>
              <a:off x="6888088" y="836712"/>
              <a:ext cx="3368233" cy="461665"/>
            </a:xfrm>
            <a:prstGeom prst="rect">
              <a:avLst/>
            </a:prstGeom>
            <a:noFill/>
          </p:spPr>
          <p:txBody>
            <a:bodyPr wrap="square" rtlCol="0">
              <a:spAutoFit/>
            </a:bodyPr>
            <a:lstStyle/>
            <a:p>
              <a:pPr algn="ctr"/>
              <a:r>
                <a:rPr lang="es-ES" sz="2400" dirty="0" err="1">
                  <a:solidFill>
                    <a:srgbClr val="0070C0"/>
                  </a:solidFill>
                </a:rPr>
                <a:t>likelihood</a:t>
              </a:r>
              <a:endParaRPr lang="es-ES" sz="2400" dirty="0">
                <a:solidFill>
                  <a:srgbClr val="0070C0"/>
                </a:solidFill>
              </a:endParaRPr>
            </a:p>
          </p:txBody>
        </p:sp>
        <p:sp>
          <p:nvSpPr>
            <p:cNvPr id="11" name="TextBox 10">
              <a:extLst>
                <a:ext uri="{FF2B5EF4-FFF2-40B4-BE49-F238E27FC236}">
                  <a16:creationId xmlns:a16="http://schemas.microsoft.com/office/drawing/2014/main" id="{8AFBF0A7-0826-D346-A428-5451E364963C}"/>
                </a:ext>
              </a:extLst>
            </p:cNvPr>
            <p:cNvSpPr txBox="1"/>
            <p:nvPr/>
          </p:nvSpPr>
          <p:spPr>
            <a:xfrm>
              <a:off x="4223792" y="836712"/>
              <a:ext cx="3368233" cy="461665"/>
            </a:xfrm>
            <a:prstGeom prst="rect">
              <a:avLst/>
            </a:prstGeom>
            <a:noFill/>
          </p:spPr>
          <p:txBody>
            <a:bodyPr wrap="square" rtlCol="0">
              <a:spAutoFit/>
            </a:bodyPr>
            <a:lstStyle/>
            <a:p>
              <a:pPr algn="ctr"/>
              <a:r>
                <a:rPr lang="es-ES" sz="2400" dirty="0">
                  <a:solidFill>
                    <a:srgbClr val="00B050"/>
                  </a:solidFill>
                </a:rPr>
                <a:t>Prior</a:t>
              </a:r>
            </a:p>
          </p:txBody>
        </p:sp>
      </p:gr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90BBB7C-EA3F-F045-9E3D-AEFDFD107C81}"/>
                  </a:ext>
                </a:extLst>
              </p:cNvPr>
              <p:cNvSpPr/>
              <p:nvPr/>
            </p:nvSpPr>
            <p:spPr>
              <a:xfrm>
                <a:off x="879677" y="3021326"/>
                <a:ext cx="9653287" cy="12457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 sz="3600" b="0" i="1" smtClean="0">
                          <a:latin typeface="Cambria Math" panose="02040503050406030204" pitchFamily="18" charset="0"/>
                        </a:rPr>
                        <m:t>𝑝</m:t>
                      </m:r>
                      <m:d>
                        <m:dPr>
                          <m:ctrlPr>
                            <a:rPr lang="es-ES" sz="3600" b="0" i="1" smtClean="0">
                              <a:latin typeface="Cambria Math" panose="02040503050406030204" pitchFamily="18" charset="0"/>
                            </a:rPr>
                          </m:ctrlPr>
                        </m:dPr>
                        <m:e>
                          <m:sSub>
                            <m:sSubPr>
                              <m:ctrlPr>
                                <a:rPr lang="es-ES" sz="3600" b="0" i="1" smtClean="0">
                                  <a:latin typeface="Cambria Math" panose="02040503050406030204" pitchFamily="18" charset="0"/>
                                </a:rPr>
                              </m:ctrlPr>
                            </m:sSubPr>
                            <m:e>
                              <m:r>
                                <a:rPr lang="es-ES" sz="3600" b="0" i="1" smtClean="0">
                                  <a:latin typeface="Cambria Math" panose="02040503050406030204" pitchFamily="18" charset="0"/>
                                </a:rPr>
                                <m:t>𝐻</m:t>
                              </m:r>
                            </m:e>
                            <m:sub>
                              <m:r>
                                <a:rPr lang="es-ES" sz="3600" b="0" i="1" smtClean="0">
                                  <a:latin typeface="Cambria Math" panose="02040503050406030204" pitchFamily="18" charset="0"/>
                                </a:rPr>
                                <m:t>1</m:t>
                              </m:r>
                            </m:sub>
                          </m:sSub>
                        </m:e>
                        <m:e>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1</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2</m:t>
                              </m:r>
                            </m:sub>
                          </m:sSub>
                          <m:r>
                            <a:rPr lang="es-ES" sz="3600" i="1">
                              <a:latin typeface="Cambria Math" panose="02040503050406030204" pitchFamily="18" charset="0"/>
                            </a:rPr>
                            <m:t>, …</m:t>
                          </m:r>
                          <m:sSub>
                            <m:sSubPr>
                              <m:ctrlPr>
                                <a:rPr lang="es-ES" sz="3600" i="1">
                                  <a:latin typeface="Cambria Math" panose="02040503050406030204" pitchFamily="18" charset="0"/>
                                </a:rPr>
                              </m:ctrlPr>
                            </m:sSubPr>
                            <m:e>
                              <m:r>
                                <a:rPr lang="es-ES" sz="3600" i="1">
                                  <a:latin typeface="Cambria Math" panose="02040503050406030204" pitchFamily="18" charset="0"/>
                                </a:rPr>
                                <m:t>,</m:t>
                              </m:r>
                              <m:r>
                                <a:rPr lang="es-ES" sz="3600" i="1">
                                  <a:latin typeface="Cambria Math" panose="02040503050406030204" pitchFamily="18" charset="0"/>
                                </a:rPr>
                                <m:t>𝑥</m:t>
                              </m:r>
                            </m:e>
                            <m:sub>
                              <m:r>
                                <a:rPr lang="es-ES" sz="3600" i="1">
                                  <a:latin typeface="Cambria Math" panose="02040503050406030204" pitchFamily="18" charset="0"/>
                                </a:rPr>
                                <m:t>𝑁</m:t>
                              </m:r>
                            </m:sub>
                          </m:sSub>
                        </m:e>
                      </m:d>
                      <m:r>
                        <a:rPr lang="es-ES" sz="3600" b="0" i="1" smtClean="0">
                          <a:latin typeface="Cambria Math" panose="02040503050406030204" pitchFamily="18" charset="0"/>
                        </a:rPr>
                        <m:t>=</m:t>
                      </m:r>
                      <m:f>
                        <m:fPr>
                          <m:ctrlPr>
                            <a:rPr lang="es-ES" sz="3600" b="0" i="1" smtClean="0">
                              <a:latin typeface="Cambria Math" panose="02040503050406030204" pitchFamily="18" charset="0"/>
                            </a:rPr>
                          </m:ctrlPr>
                        </m:fPr>
                        <m:num>
                          <m:r>
                            <a:rPr lang="es-ES" sz="3600" b="0" i="1" smtClean="0">
                              <a:latin typeface="Cambria Math" panose="02040503050406030204" pitchFamily="18" charset="0"/>
                            </a:rPr>
                            <m:t>𝑃</m:t>
                          </m:r>
                          <m:r>
                            <a:rPr lang="es-ES" sz="3600" b="0" i="1" smtClean="0">
                              <a:latin typeface="Cambria Math" panose="02040503050406030204" pitchFamily="18" charset="0"/>
                            </a:rPr>
                            <m:t>(</m:t>
                          </m:r>
                          <m:sSub>
                            <m:sSubPr>
                              <m:ctrlPr>
                                <a:rPr lang="es-ES" sz="3600" b="0" i="1" smtClean="0">
                                  <a:latin typeface="Cambria Math" panose="02040503050406030204" pitchFamily="18" charset="0"/>
                                </a:rPr>
                              </m:ctrlPr>
                            </m:sSubPr>
                            <m:e>
                              <m:r>
                                <a:rPr lang="es-ES" sz="3600" b="0" i="1" smtClean="0">
                                  <a:latin typeface="Cambria Math" panose="02040503050406030204" pitchFamily="18" charset="0"/>
                                </a:rPr>
                                <m:t>𝐻</m:t>
                              </m:r>
                            </m:e>
                            <m:sub>
                              <m:r>
                                <a:rPr lang="es-ES" sz="3600" b="0" i="1" smtClean="0">
                                  <a:latin typeface="Cambria Math" panose="02040503050406030204" pitchFamily="18" charset="0"/>
                                </a:rPr>
                                <m:t>1</m:t>
                              </m:r>
                            </m:sub>
                          </m:sSub>
                          <m:r>
                            <a:rPr lang="es-ES" sz="3600" b="0" i="1" smtClean="0">
                              <a:latin typeface="Cambria Math" panose="02040503050406030204" pitchFamily="18" charset="0"/>
                            </a:rPr>
                            <m:t>)</m:t>
                          </m:r>
                          <m:r>
                            <a:rPr lang="es-ES" sz="3600" b="0" i="1" smtClean="0">
                              <a:latin typeface="Cambria Math" panose="02040503050406030204" pitchFamily="18" charset="0"/>
                            </a:rPr>
                            <m:t>𝑃</m:t>
                          </m:r>
                          <m:r>
                            <a:rPr lang="es-ES" sz="3600" b="0" i="1" smtClean="0">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1</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2</m:t>
                              </m:r>
                            </m:sub>
                          </m:sSub>
                          <m:r>
                            <a:rPr lang="es-ES" sz="3600" i="1">
                              <a:latin typeface="Cambria Math" panose="02040503050406030204" pitchFamily="18" charset="0"/>
                            </a:rPr>
                            <m:t>, …</m:t>
                          </m:r>
                          <m:sSub>
                            <m:sSubPr>
                              <m:ctrlPr>
                                <a:rPr lang="es-ES" sz="3600" i="1">
                                  <a:latin typeface="Cambria Math" panose="02040503050406030204" pitchFamily="18" charset="0"/>
                                </a:rPr>
                              </m:ctrlPr>
                            </m:sSubPr>
                            <m:e>
                              <m:r>
                                <a:rPr lang="es-ES" sz="3600" i="1">
                                  <a:latin typeface="Cambria Math" panose="02040503050406030204" pitchFamily="18" charset="0"/>
                                </a:rPr>
                                <m:t>,</m:t>
                              </m:r>
                              <m:r>
                                <a:rPr lang="es-ES" sz="3600" i="1">
                                  <a:latin typeface="Cambria Math" panose="02040503050406030204" pitchFamily="18" charset="0"/>
                                </a:rPr>
                                <m:t>𝑥</m:t>
                              </m:r>
                            </m:e>
                            <m:sub>
                              <m:r>
                                <a:rPr lang="es-ES" sz="3600" i="1">
                                  <a:latin typeface="Cambria Math" panose="02040503050406030204" pitchFamily="18" charset="0"/>
                                </a:rPr>
                                <m:t>𝑁</m:t>
                              </m:r>
                            </m:sub>
                          </m:sSub>
                          <m:r>
                            <a:rPr lang="es-ES" sz="3600" b="0" i="1" smtClean="0">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b="0" i="1" smtClean="0">
                                  <a:latin typeface="Cambria Math" panose="02040503050406030204" pitchFamily="18" charset="0"/>
                                </a:rPr>
                                <m:t>1</m:t>
                              </m:r>
                            </m:sub>
                          </m:sSub>
                          <m:r>
                            <a:rPr lang="es-ES" sz="3600" b="0" i="1" smtClean="0">
                              <a:latin typeface="Cambria Math" panose="02040503050406030204" pitchFamily="18" charset="0"/>
                            </a:rPr>
                            <m:t>)</m:t>
                          </m:r>
                        </m:num>
                        <m:den>
                          <m:r>
                            <a:rPr lang="es-ES" sz="3600" i="1">
                              <a:latin typeface="Cambria Math" panose="02040503050406030204" pitchFamily="18" charset="0"/>
                            </a:rPr>
                            <m:t>𝑃</m:t>
                          </m:r>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1</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2</m:t>
                              </m:r>
                            </m:sub>
                          </m:sSub>
                          <m:r>
                            <a:rPr lang="es-ES" sz="3600" i="1">
                              <a:latin typeface="Cambria Math" panose="02040503050406030204" pitchFamily="18" charset="0"/>
                            </a:rPr>
                            <m:t>, …</m:t>
                          </m:r>
                          <m:sSub>
                            <m:sSubPr>
                              <m:ctrlPr>
                                <a:rPr lang="es-ES" sz="3600" i="1">
                                  <a:latin typeface="Cambria Math" panose="02040503050406030204" pitchFamily="18" charset="0"/>
                                </a:rPr>
                              </m:ctrlPr>
                            </m:sSubPr>
                            <m:e>
                              <m:r>
                                <a:rPr lang="es-ES" sz="3600" i="1">
                                  <a:latin typeface="Cambria Math" panose="02040503050406030204" pitchFamily="18" charset="0"/>
                                </a:rPr>
                                <m:t>,</m:t>
                              </m:r>
                              <m:r>
                                <a:rPr lang="es-ES" sz="3600" i="1">
                                  <a:latin typeface="Cambria Math" panose="02040503050406030204" pitchFamily="18" charset="0"/>
                                </a:rPr>
                                <m:t>𝑥</m:t>
                              </m:r>
                            </m:e>
                            <m:sub>
                              <m:r>
                                <a:rPr lang="es-ES" sz="3600" i="1">
                                  <a:latin typeface="Cambria Math" panose="02040503050406030204" pitchFamily="18" charset="0"/>
                                </a:rPr>
                                <m:t>𝑁</m:t>
                              </m:r>
                            </m:sub>
                          </m:sSub>
                          <m:r>
                            <a:rPr lang="es-ES" sz="3600" b="0" i="1" smtClean="0">
                              <a:latin typeface="Cambria Math" panose="02040503050406030204" pitchFamily="18" charset="0"/>
                            </a:rPr>
                            <m:t>)</m:t>
                          </m:r>
                        </m:den>
                      </m:f>
                    </m:oMath>
                  </m:oMathPara>
                </a14:m>
                <a:endParaRPr lang="es-ES" sz="3600" dirty="0"/>
              </a:p>
            </p:txBody>
          </p:sp>
        </mc:Choice>
        <mc:Fallback xmlns="">
          <p:sp>
            <p:nvSpPr>
              <p:cNvPr id="13" name="Rectangle 12">
                <a:extLst>
                  <a:ext uri="{FF2B5EF4-FFF2-40B4-BE49-F238E27FC236}">
                    <a16:creationId xmlns:a16="http://schemas.microsoft.com/office/drawing/2014/main" id="{A90BBB7C-EA3F-F045-9E3D-AEFDFD107C81}"/>
                  </a:ext>
                </a:extLst>
              </p:cNvPr>
              <p:cNvSpPr>
                <a:spLocks noRot="1" noChangeAspect="1" noMove="1" noResize="1" noEditPoints="1" noAdjustHandles="1" noChangeArrowheads="1" noChangeShapeType="1" noTextEdit="1"/>
              </p:cNvSpPr>
              <p:nvPr/>
            </p:nvSpPr>
            <p:spPr>
              <a:xfrm>
                <a:off x="879677" y="3021326"/>
                <a:ext cx="9653287" cy="1245790"/>
              </a:xfrm>
              <a:prstGeom prst="rect">
                <a:avLst/>
              </a:prstGeom>
              <a:blipFill>
                <a:blip r:embed="rId3"/>
                <a:stretch>
                  <a:fillRect b="-12121"/>
                </a:stretch>
              </a:blipFill>
            </p:spPr>
            <p:txBody>
              <a:bodyPr/>
              <a:lstStyle/>
              <a:p>
                <a:r>
                  <a:rPr lang="es-ES">
                    <a:noFill/>
                  </a:rPr>
                  <a:t> </a:t>
                </a:r>
              </a:p>
            </p:txBody>
          </p:sp>
        </mc:Fallback>
      </mc:AlternateContent>
      <p:grpSp>
        <p:nvGrpSpPr>
          <p:cNvPr id="16" name="Group 15">
            <a:extLst>
              <a:ext uri="{FF2B5EF4-FFF2-40B4-BE49-F238E27FC236}">
                <a16:creationId xmlns:a16="http://schemas.microsoft.com/office/drawing/2014/main" id="{DC945FF9-661B-2641-A1F2-F00DF969B4DC}"/>
              </a:ext>
            </a:extLst>
          </p:cNvPr>
          <p:cNvGrpSpPr/>
          <p:nvPr/>
        </p:nvGrpSpPr>
        <p:grpSpPr>
          <a:xfrm>
            <a:off x="150472" y="4490977"/>
            <a:ext cx="11111698" cy="1943520"/>
            <a:chOff x="150472" y="4490977"/>
            <a:chExt cx="11111698" cy="1943520"/>
          </a:xfrm>
        </p:grpSpPr>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16F9B8E-A7D9-344A-9B65-B408F769819D}"/>
                    </a:ext>
                  </a:extLst>
                </p:cNvPr>
                <p:cNvSpPr/>
                <p:nvPr/>
              </p:nvSpPr>
              <p:spPr>
                <a:xfrm>
                  <a:off x="150472" y="5168766"/>
                  <a:ext cx="11111698" cy="12657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ES" sz="3600" b="0" i="1" smtClean="0">
                                <a:latin typeface="Cambria Math" panose="02040503050406030204" pitchFamily="18" charset="0"/>
                              </a:rPr>
                            </m:ctrlPr>
                          </m:fPr>
                          <m:num>
                            <m:r>
                              <a:rPr lang="es-ES" sz="3600" i="1">
                                <a:latin typeface="Cambria Math" panose="02040503050406030204" pitchFamily="18" charset="0"/>
                              </a:rPr>
                              <m:t>𝑝</m:t>
                            </m:r>
                            <m:d>
                              <m:dPr>
                                <m:ctrlPr>
                                  <a:rPr lang="es-ES" sz="3600" i="1">
                                    <a:latin typeface="Cambria Math" panose="02040503050406030204" pitchFamily="18" charset="0"/>
                                  </a:rPr>
                                </m:ctrlPr>
                              </m:dPr>
                              <m:e>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b="0" i="1" smtClean="0">
                                        <a:latin typeface="Cambria Math" panose="02040503050406030204" pitchFamily="18" charset="0"/>
                                      </a:rPr>
                                      <m:t>0</m:t>
                                    </m:r>
                                  </m:sub>
                                </m:sSub>
                              </m:e>
                              <m:e>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1</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2</m:t>
                                    </m:r>
                                  </m:sub>
                                </m:sSub>
                                <m:r>
                                  <a:rPr lang="es-ES" sz="3600" i="1">
                                    <a:latin typeface="Cambria Math" panose="02040503050406030204" pitchFamily="18" charset="0"/>
                                  </a:rPr>
                                  <m:t>, …</m:t>
                                </m:r>
                                <m:sSub>
                                  <m:sSubPr>
                                    <m:ctrlPr>
                                      <a:rPr lang="es-ES" sz="3600" i="1">
                                        <a:latin typeface="Cambria Math" panose="02040503050406030204" pitchFamily="18" charset="0"/>
                                      </a:rPr>
                                    </m:ctrlPr>
                                  </m:sSubPr>
                                  <m:e>
                                    <m:r>
                                      <a:rPr lang="es-ES" sz="3600" i="1">
                                        <a:latin typeface="Cambria Math" panose="02040503050406030204" pitchFamily="18" charset="0"/>
                                      </a:rPr>
                                      <m:t>,</m:t>
                                    </m:r>
                                    <m:r>
                                      <a:rPr lang="es-ES" sz="3600" i="1">
                                        <a:latin typeface="Cambria Math" panose="02040503050406030204" pitchFamily="18" charset="0"/>
                                      </a:rPr>
                                      <m:t>𝑥</m:t>
                                    </m:r>
                                  </m:e>
                                  <m:sub>
                                    <m:r>
                                      <a:rPr lang="es-ES" sz="3600" i="1">
                                        <a:latin typeface="Cambria Math" panose="02040503050406030204" pitchFamily="18" charset="0"/>
                                      </a:rPr>
                                      <m:t>𝑁</m:t>
                                    </m:r>
                                  </m:sub>
                                </m:sSub>
                              </m:e>
                            </m:d>
                          </m:num>
                          <m:den>
                            <m:r>
                              <a:rPr lang="es-ES" sz="3600" i="1">
                                <a:latin typeface="Cambria Math" panose="02040503050406030204" pitchFamily="18" charset="0"/>
                              </a:rPr>
                              <m:t>𝑝</m:t>
                            </m:r>
                            <m:d>
                              <m:dPr>
                                <m:ctrlPr>
                                  <a:rPr lang="es-ES" sz="3600" i="1">
                                    <a:latin typeface="Cambria Math" panose="02040503050406030204" pitchFamily="18" charset="0"/>
                                  </a:rPr>
                                </m:ctrlPr>
                              </m:dPr>
                              <m:e>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i="1">
                                        <a:latin typeface="Cambria Math" panose="02040503050406030204" pitchFamily="18" charset="0"/>
                                      </a:rPr>
                                      <m:t>1</m:t>
                                    </m:r>
                                  </m:sub>
                                </m:sSub>
                              </m:e>
                              <m:e>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1</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2</m:t>
                                    </m:r>
                                  </m:sub>
                                </m:sSub>
                                <m:r>
                                  <a:rPr lang="es-ES" sz="3600" i="1">
                                    <a:latin typeface="Cambria Math" panose="02040503050406030204" pitchFamily="18" charset="0"/>
                                  </a:rPr>
                                  <m:t>, …</m:t>
                                </m:r>
                                <m:sSub>
                                  <m:sSubPr>
                                    <m:ctrlPr>
                                      <a:rPr lang="es-ES" sz="3600" i="1">
                                        <a:latin typeface="Cambria Math" panose="02040503050406030204" pitchFamily="18" charset="0"/>
                                      </a:rPr>
                                    </m:ctrlPr>
                                  </m:sSubPr>
                                  <m:e>
                                    <m:r>
                                      <a:rPr lang="es-ES" sz="3600" i="1">
                                        <a:latin typeface="Cambria Math" panose="02040503050406030204" pitchFamily="18" charset="0"/>
                                      </a:rPr>
                                      <m:t>,</m:t>
                                    </m:r>
                                    <m:r>
                                      <a:rPr lang="es-ES" sz="3600" i="1">
                                        <a:latin typeface="Cambria Math" panose="02040503050406030204" pitchFamily="18" charset="0"/>
                                      </a:rPr>
                                      <m:t>𝑥</m:t>
                                    </m:r>
                                  </m:e>
                                  <m:sub>
                                    <m:r>
                                      <a:rPr lang="es-ES" sz="3600" i="1">
                                        <a:latin typeface="Cambria Math" panose="02040503050406030204" pitchFamily="18" charset="0"/>
                                      </a:rPr>
                                      <m:t>𝑁</m:t>
                                    </m:r>
                                  </m:sub>
                                </m:sSub>
                              </m:e>
                            </m:d>
                          </m:den>
                        </m:f>
                        <m:r>
                          <a:rPr lang="es-ES" sz="3600" b="0" i="1" smtClean="0">
                            <a:latin typeface="Cambria Math" panose="02040503050406030204" pitchFamily="18" charset="0"/>
                          </a:rPr>
                          <m:t>=</m:t>
                        </m:r>
                        <m:f>
                          <m:fPr>
                            <m:ctrlPr>
                              <a:rPr lang="es-ES" sz="3600" b="0" i="1" smtClean="0">
                                <a:latin typeface="Cambria Math" panose="02040503050406030204" pitchFamily="18" charset="0"/>
                              </a:rPr>
                            </m:ctrlPr>
                          </m:fPr>
                          <m:num>
                            <m:r>
                              <a:rPr lang="es-ES" sz="3600" b="0" i="1" smtClean="0">
                                <a:latin typeface="Cambria Math" panose="02040503050406030204" pitchFamily="18" charset="0"/>
                              </a:rPr>
                              <m:t>𝑃</m:t>
                            </m:r>
                            <m:r>
                              <a:rPr lang="es-ES" sz="3600" b="0" i="1" smtClean="0">
                                <a:latin typeface="Cambria Math" panose="02040503050406030204" pitchFamily="18" charset="0"/>
                              </a:rPr>
                              <m:t>(</m:t>
                            </m:r>
                            <m:sSub>
                              <m:sSubPr>
                                <m:ctrlPr>
                                  <a:rPr lang="es-ES" sz="3600" b="0" i="1" smtClean="0">
                                    <a:latin typeface="Cambria Math" panose="02040503050406030204" pitchFamily="18" charset="0"/>
                                  </a:rPr>
                                </m:ctrlPr>
                              </m:sSubPr>
                              <m:e>
                                <m:r>
                                  <a:rPr lang="es-ES" sz="3600" b="0" i="1" smtClean="0">
                                    <a:latin typeface="Cambria Math" panose="02040503050406030204" pitchFamily="18" charset="0"/>
                                  </a:rPr>
                                  <m:t>𝐻</m:t>
                                </m:r>
                              </m:e>
                              <m:sub>
                                <m:r>
                                  <a:rPr lang="es-ES" sz="3600" b="0" i="1" smtClean="0">
                                    <a:latin typeface="Cambria Math" panose="02040503050406030204" pitchFamily="18" charset="0"/>
                                  </a:rPr>
                                  <m:t>0</m:t>
                                </m:r>
                              </m:sub>
                            </m:sSub>
                            <m:r>
                              <a:rPr lang="es-ES" sz="3600" b="0" i="1" smtClean="0">
                                <a:latin typeface="Cambria Math" panose="02040503050406030204" pitchFamily="18" charset="0"/>
                              </a:rPr>
                              <m:t>)</m:t>
                            </m:r>
                            <m:r>
                              <a:rPr lang="es-ES" sz="3600" b="0" i="1" smtClean="0">
                                <a:latin typeface="Cambria Math" panose="02040503050406030204" pitchFamily="18" charset="0"/>
                              </a:rPr>
                              <m:t>𝑃</m:t>
                            </m:r>
                            <m:r>
                              <a:rPr lang="es-ES" sz="3600" b="0" i="1" smtClean="0">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1</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2</m:t>
                                </m:r>
                              </m:sub>
                            </m:sSub>
                            <m:r>
                              <a:rPr lang="es-ES" sz="3600" i="1">
                                <a:latin typeface="Cambria Math" panose="02040503050406030204" pitchFamily="18" charset="0"/>
                              </a:rPr>
                              <m:t>, …</m:t>
                            </m:r>
                            <m:sSub>
                              <m:sSubPr>
                                <m:ctrlPr>
                                  <a:rPr lang="es-ES" sz="3600" i="1">
                                    <a:latin typeface="Cambria Math" panose="02040503050406030204" pitchFamily="18" charset="0"/>
                                  </a:rPr>
                                </m:ctrlPr>
                              </m:sSubPr>
                              <m:e>
                                <m:r>
                                  <a:rPr lang="es-ES" sz="3600" i="1">
                                    <a:latin typeface="Cambria Math" panose="02040503050406030204" pitchFamily="18" charset="0"/>
                                  </a:rPr>
                                  <m:t>,</m:t>
                                </m:r>
                                <m:r>
                                  <a:rPr lang="es-ES" sz="3600" i="1">
                                    <a:latin typeface="Cambria Math" panose="02040503050406030204" pitchFamily="18" charset="0"/>
                                  </a:rPr>
                                  <m:t>𝑥</m:t>
                                </m:r>
                              </m:e>
                              <m:sub>
                                <m:r>
                                  <a:rPr lang="es-ES" sz="3600" i="1">
                                    <a:latin typeface="Cambria Math" panose="02040503050406030204" pitchFamily="18" charset="0"/>
                                  </a:rPr>
                                  <m:t>𝑁</m:t>
                                </m:r>
                              </m:sub>
                            </m:sSub>
                            <m:r>
                              <a:rPr lang="es-ES" sz="3600" b="0" i="1" smtClean="0">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b="0" i="1" smtClean="0">
                                    <a:latin typeface="Cambria Math" panose="02040503050406030204" pitchFamily="18" charset="0"/>
                                  </a:rPr>
                                  <m:t>1</m:t>
                                </m:r>
                              </m:sub>
                            </m:sSub>
                            <m:r>
                              <a:rPr lang="es-ES" sz="3600" b="0" i="1" smtClean="0">
                                <a:latin typeface="Cambria Math" panose="02040503050406030204" pitchFamily="18" charset="0"/>
                              </a:rPr>
                              <m:t>)</m:t>
                            </m:r>
                          </m:num>
                          <m:den>
                            <m:r>
                              <a:rPr lang="es-ES" sz="3600" i="1">
                                <a:latin typeface="Cambria Math" panose="02040503050406030204" pitchFamily="18" charset="0"/>
                              </a:rPr>
                              <m:t>𝑃</m:t>
                            </m:r>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i="1">
                                    <a:latin typeface="Cambria Math" panose="02040503050406030204" pitchFamily="18" charset="0"/>
                                  </a:rPr>
                                  <m:t>1</m:t>
                                </m:r>
                              </m:sub>
                            </m:sSub>
                            <m:r>
                              <a:rPr lang="es-ES" sz="3600" i="1">
                                <a:latin typeface="Cambria Math" panose="02040503050406030204" pitchFamily="18" charset="0"/>
                              </a:rPr>
                              <m:t>)</m:t>
                            </m:r>
                            <m:r>
                              <a:rPr lang="es-ES" sz="3600" i="1">
                                <a:latin typeface="Cambria Math" panose="02040503050406030204" pitchFamily="18" charset="0"/>
                              </a:rPr>
                              <m:t>𝑃</m:t>
                            </m:r>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1</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𝑥</m:t>
                                </m:r>
                              </m:e>
                              <m:sub>
                                <m:r>
                                  <a:rPr lang="es-ES" sz="3600" i="1">
                                    <a:latin typeface="Cambria Math" panose="02040503050406030204" pitchFamily="18" charset="0"/>
                                  </a:rPr>
                                  <m:t>2</m:t>
                                </m:r>
                              </m:sub>
                            </m:sSub>
                            <m:r>
                              <a:rPr lang="es-ES" sz="3600" i="1">
                                <a:latin typeface="Cambria Math" panose="02040503050406030204" pitchFamily="18" charset="0"/>
                              </a:rPr>
                              <m:t>, …</m:t>
                            </m:r>
                            <m:sSub>
                              <m:sSubPr>
                                <m:ctrlPr>
                                  <a:rPr lang="es-ES" sz="3600" i="1">
                                    <a:latin typeface="Cambria Math" panose="02040503050406030204" pitchFamily="18" charset="0"/>
                                  </a:rPr>
                                </m:ctrlPr>
                              </m:sSubPr>
                              <m:e>
                                <m:r>
                                  <a:rPr lang="es-ES" sz="3600" i="1">
                                    <a:latin typeface="Cambria Math" panose="02040503050406030204" pitchFamily="18" charset="0"/>
                                  </a:rPr>
                                  <m:t>,</m:t>
                                </m:r>
                                <m:r>
                                  <a:rPr lang="es-ES" sz="3600" i="1">
                                    <a:latin typeface="Cambria Math" panose="02040503050406030204" pitchFamily="18" charset="0"/>
                                  </a:rPr>
                                  <m:t>𝑥</m:t>
                                </m:r>
                              </m:e>
                              <m:sub>
                                <m:r>
                                  <a:rPr lang="es-ES" sz="3600" i="1">
                                    <a:latin typeface="Cambria Math" panose="02040503050406030204" pitchFamily="18" charset="0"/>
                                  </a:rPr>
                                  <m:t>𝑁</m:t>
                                </m:r>
                              </m:sub>
                            </m:sSub>
                            <m:r>
                              <a:rPr lang="es-ES" sz="3600" i="1">
                                <a:latin typeface="Cambria Math" panose="02040503050406030204" pitchFamily="18" charset="0"/>
                              </a:rPr>
                              <m:t>|</m:t>
                            </m:r>
                            <m:sSub>
                              <m:sSubPr>
                                <m:ctrlPr>
                                  <a:rPr lang="es-ES" sz="3600" i="1">
                                    <a:latin typeface="Cambria Math" panose="02040503050406030204" pitchFamily="18" charset="0"/>
                                  </a:rPr>
                                </m:ctrlPr>
                              </m:sSubPr>
                              <m:e>
                                <m:r>
                                  <a:rPr lang="es-ES" sz="3600" i="1">
                                    <a:latin typeface="Cambria Math" panose="02040503050406030204" pitchFamily="18" charset="0"/>
                                  </a:rPr>
                                  <m:t>𝐻</m:t>
                                </m:r>
                              </m:e>
                              <m:sub>
                                <m:r>
                                  <a:rPr lang="es-ES" sz="3600" i="1">
                                    <a:latin typeface="Cambria Math" panose="02040503050406030204" pitchFamily="18" charset="0"/>
                                  </a:rPr>
                                  <m:t>1</m:t>
                                </m:r>
                              </m:sub>
                            </m:sSub>
                            <m:r>
                              <a:rPr lang="es-ES" sz="3600" i="1">
                                <a:latin typeface="Cambria Math" panose="02040503050406030204" pitchFamily="18" charset="0"/>
                              </a:rPr>
                              <m:t>)</m:t>
                            </m:r>
                          </m:den>
                        </m:f>
                      </m:oMath>
                    </m:oMathPara>
                  </a14:m>
                  <a:endParaRPr lang="es-ES" sz="3600" dirty="0"/>
                </a:p>
              </p:txBody>
            </p:sp>
          </mc:Choice>
          <mc:Fallback xmlns="">
            <p:sp>
              <p:nvSpPr>
                <p:cNvPr id="14" name="Rectangle 13">
                  <a:extLst>
                    <a:ext uri="{FF2B5EF4-FFF2-40B4-BE49-F238E27FC236}">
                      <a16:creationId xmlns:a16="http://schemas.microsoft.com/office/drawing/2014/main" id="{916F9B8E-A7D9-344A-9B65-B408F769819D}"/>
                    </a:ext>
                  </a:extLst>
                </p:cNvPr>
                <p:cNvSpPr>
                  <a:spLocks noRot="1" noChangeAspect="1" noMove="1" noResize="1" noEditPoints="1" noAdjustHandles="1" noChangeArrowheads="1" noChangeShapeType="1" noTextEdit="1"/>
                </p:cNvSpPr>
                <p:nvPr/>
              </p:nvSpPr>
              <p:spPr>
                <a:xfrm>
                  <a:off x="150472" y="5168766"/>
                  <a:ext cx="11111698" cy="1265731"/>
                </a:xfrm>
                <a:prstGeom prst="rect">
                  <a:avLst/>
                </a:prstGeom>
                <a:blipFill>
                  <a:blip r:embed="rId4"/>
                  <a:stretch>
                    <a:fillRect b="-10891"/>
                  </a:stretch>
                </a:blipFill>
              </p:spPr>
              <p:txBody>
                <a:bodyPr/>
                <a:lstStyle/>
                <a:p>
                  <a:r>
                    <a:rPr lang="es-ES">
                      <a:noFill/>
                    </a:rPr>
                    <a:t> </a:t>
                  </a:r>
                </a:p>
              </p:txBody>
            </p:sp>
          </mc:Fallback>
        </mc:AlternateContent>
        <p:sp>
          <p:nvSpPr>
            <p:cNvPr id="15" name="TextBox 14">
              <a:extLst>
                <a:ext uri="{FF2B5EF4-FFF2-40B4-BE49-F238E27FC236}">
                  <a16:creationId xmlns:a16="http://schemas.microsoft.com/office/drawing/2014/main" id="{DD224E41-5A83-6340-93EA-17B276C0BA1A}"/>
                </a:ext>
              </a:extLst>
            </p:cNvPr>
            <p:cNvSpPr txBox="1"/>
            <p:nvPr/>
          </p:nvSpPr>
          <p:spPr>
            <a:xfrm>
              <a:off x="451413" y="4490977"/>
              <a:ext cx="4224759" cy="523220"/>
            </a:xfrm>
            <a:prstGeom prst="rect">
              <a:avLst/>
            </a:prstGeom>
            <a:noFill/>
          </p:spPr>
          <p:txBody>
            <a:bodyPr wrap="square" rtlCol="0">
              <a:spAutoFit/>
            </a:bodyPr>
            <a:lstStyle/>
            <a:p>
              <a:r>
                <a:rPr lang="es-ES" sz="2800" dirty="0" err="1"/>
                <a:t>Probability</a:t>
              </a:r>
              <a:r>
                <a:rPr lang="es-ES" sz="2800" dirty="0"/>
                <a:t> Ratio:</a:t>
              </a:r>
            </a:p>
          </p:txBody>
        </p:sp>
      </p:grpSp>
    </p:spTree>
    <p:extLst>
      <p:ext uri="{BB962C8B-B14F-4D97-AF65-F5344CB8AC3E}">
        <p14:creationId xmlns:p14="http://schemas.microsoft.com/office/powerpoint/2010/main" val="29421937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D224E41-5A83-6340-93EA-17B276C0BA1A}"/>
              </a:ext>
            </a:extLst>
          </p:cNvPr>
          <p:cNvSpPr txBox="1"/>
          <p:nvPr/>
        </p:nvSpPr>
        <p:spPr>
          <a:xfrm>
            <a:off x="451413" y="544010"/>
            <a:ext cx="6109808" cy="707886"/>
          </a:xfrm>
          <a:prstGeom prst="rect">
            <a:avLst/>
          </a:prstGeom>
          <a:noFill/>
        </p:spPr>
        <p:txBody>
          <a:bodyPr wrap="square" rtlCol="0">
            <a:spAutoFit/>
          </a:bodyPr>
          <a:lstStyle/>
          <a:p>
            <a:r>
              <a:rPr lang="en-AU" sz="4000"/>
              <a:t>Log Probability Ratio:</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8687C2C1-663A-324A-83ED-B098EA832F49}"/>
                  </a:ext>
                </a:extLst>
              </p:cNvPr>
              <p:cNvSpPr/>
              <p:nvPr/>
            </p:nvSpPr>
            <p:spPr>
              <a:xfrm>
                <a:off x="0" y="1760911"/>
                <a:ext cx="9595412" cy="12457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sz="3600" i="1" smtClean="0">
                          <a:latin typeface="Cambria Math" panose="02040503050406030204" pitchFamily="18" charset="0"/>
                        </a:rPr>
                        <m:t>𝐿𝐿𝑅</m:t>
                      </m:r>
                      <m:r>
                        <a:rPr lang="en-AU" sz="3600" b="0" i="1" smtClean="0">
                          <a:latin typeface="Cambria Math" panose="02040503050406030204" pitchFamily="18" charset="0"/>
                        </a:rPr>
                        <m:t>=</m:t>
                      </m:r>
                      <m:r>
                        <a:rPr lang="en-AU" sz="3600" i="1" smtClean="0">
                          <a:latin typeface="Cambria Math" panose="02040503050406030204" pitchFamily="18" charset="0"/>
                        </a:rPr>
                        <m:t>𝑙𝑜𝑔</m:t>
                      </m:r>
                      <m:d>
                        <m:dPr>
                          <m:ctrlPr>
                            <a:rPr lang="en-AU" sz="3600" i="1" smtClean="0">
                              <a:latin typeface="Cambria Math" panose="02040503050406030204" pitchFamily="18" charset="0"/>
                            </a:rPr>
                          </m:ctrlPr>
                        </m:dPr>
                        <m:e>
                          <m:f>
                            <m:fPr>
                              <m:ctrlPr>
                                <a:rPr lang="en-AU" sz="3600" i="1" smtClean="0">
                                  <a:latin typeface="Cambria Math" panose="02040503050406030204" pitchFamily="18" charset="0"/>
                                </a:rPr>
                              </m:ctrlPr>
                            </m:fPr>
                            <m:num>
                              <m:r>
                                <a:rPr lang="en-AU" sz="3600" i="1" smtClean="0">
                                  <a:latin typeface="Cambria Math" panose="02040503050406030204" pitchFamily="18" charset="0"/>
                                </a:rPr>
                                <m:t>𝑃</m:t>
                              </m:r>
                              <m:r>
                                <a:rPr lang="en-AU" sz="3600" i="1" smtClean="0">
                                  <a:latin typeface="Cambria Math" panose="02040503050406030204" pitchFamily="18" charset="0"/>
                                </a:rPr>
                                <m:t>(</m:t>
                              </m:r>
                              <m:sSub>
                                <m:sSubPr>
                                  <m:ctrlPr>
                                    <a:rPr lang="en-AU" sz="3600" i="1" smtClean="0">
                                      <a:latin typeface="Cambria Math" panose="02040503050406030204" pitchFamily="18" charset="0"/>
                                    </a:rPr>
                                  </m:ctrlPr>
                                </m:sSubPr>
                                <m:e>
                                  <m:r>
                                    <a:rPr lang="en-AU" sz="3600" i="1" smtClean="0">
                                      <a:latin typeface="Cambria Math" panose="02040503050406030204" pitchFamily="18" charset="0"/>
                                    </a:rPr>
                                    <m:t>𝐻</m:t>
                                  </m:r>
                                </m:e>
                                <m:sub>
                                  <m:r>
                                    <a:rPr lang="en-AU" sz="3600" i="1" smtClean="0">
                                      <a:latin typeface="Cambria Math" panose="02040503050406030204" pitchFamily="18" charset="0"/>
                                    </a:rPr>
                                    <m:t>0</m:t>
                                  </m:r>
                                </m:sub>
                              </m:sSub>
                              <m:r>
                                <a:rPr lang="en-AU" sz="3600" i="1" smtClean="0">
                                  <a:latin typeface="Cambria Math" panose="02040503050406030204" pitchFamily="18" charset="0"/>
                                </a:rPr>
                                <m:t>)</m:t>
                              </m:r>
                              <m:r>
                                <a:rPr lang="en-AU" sz="3600" i="1" smtClean="0">
                                  <a:latin typeface="Cambria Math" panose="02040503050406030204" pitchFamily="18" charset="0"/>
                                </a:rPr>
                                <m:t>𝑃</m:t>
                              </m:r>
                              <m:r>
                                <a:rPr lang="en-AU" sz="3600" i="1" smtClean="0">
                                  <a:latin typeface="Cambria Math" panose="02040503050406030204" pitchFamily="18" charset="0"/>
                                </a:rPr>
                                <m:t>(</m:t>
                              </m:r>
                              <m:sSub>
                                <m:sSubPr>
                                  <m:ctrlPr>
                                    <a:rPr lang="en-AU" sz="3600" i="1" smtClean="0">
                                      <a:latin typeface="Cambria Math" panose="02040503050406030204" pitchFamily="18" charset="0"/>
                                    </a:rPr>
                                  </m:ctrlPr>
                                </m:sSubPr>
                                <m:e>
                                  <m:r>
                                    <a:rPr lang="en-AU" sz="3600" i="1" smtClean="0">
                                      <a:latin typeface="Cambria Math" panose="02040503050406030204" pitchFamily="18" charset="0"/>
                                    </a:rPr>
                                    <m:t>𝑥</m:t>
                                  </m:r>
                                </m:e>
                                <m:sub>
                                  <m:r>
                                    <a:rPr lang="en-AU" sz="3600" i="1" smtClean="0">
                                      <a:latin typeface="Cambria Math" panose="02040503050406030204" pitchFamily="18" charset="0"/>
                                    </a:rPr>
                                    <m:t>1</m:t>
                                  </m:r>
                                </m:sub>
                              </m:sSub>
                              <m:r>
                                <a:rPr lang="en-AU" sz="3600" i="1" smtClean="0">
                                  <a:latin typeface="Cambria Math" panose="02040503050406030204" pitchFamily="18" charset="0"/>
                                </a:rPr>
                                <m:t>,</m:t>
                              </m:r>
                              <m:sSub>
                                <m:sSubPr>
                                  <m:ctrlPr>
                                    <a:rPr lang="en-AU" sz="3600" i="1" smtClean="0">
                                      <a:latin typeface="Cambria Math" panose="02040503050406030204" pitchFamily="18" charset="0"/>
                                    </a:rPr>
                                  </m:ctrlPr>
                                </m:sSubPr>
                                <m:e>
                                  <m:r>
                                    <a:rPr lang="en-AU" sz="3600" i="1" smtClean="0">
                                      <a:latin typeface="Cambria Math" panose="02040503050406030204" pitchFamily="18" charset="0"/>
                                    </a:rPr>
                                    <m:t>𝑥</m:t>
                                  </m:r>
                                </m:e>
                                <m:sub>
                                  <m:r>
                                    <a:rPr lang="en-AU" sz="3600" i="1" smtClean="0">
                                      <a:latin typeface="Cambria Math" panose="02040503050406030204" pitchFamily="18" charset="0"/>
                                    </a:rPr>
                                    <m:t>2</m:t>
                                  </m:r>
                                </m:sub>
                              </m:sSub>
                              <m:r>
                                <a:rPr lang="en-AU" sz="3600" i="1" smtClean="0">
                                  <a:latin typeface="Cambria Math" panose="02040503050406030204" pitchFamily="18" charset="0"/>
                                </a:rPr>
                                <m:t>, …</m:t>
                              </m:r>
                              <m:sSub>
                                <m:sSubPr>
                                  <m:ctrlPr>
                                    <a:rPr lang="en-AU" sz="3600" i="1" smtClean="0">
                                      <a:latin typeface="Cambria Math" panose="02040503050406030204" pitchFamily="18" charset="0"/>
                                    </a:rPr>
                                  </m:ctrlPr>
                                </m:sSubPr>
                                <m:e>
                                  <m:r>
                                    <a:rPr lang="en-AU" sz="3600" i="1" smtClean="0">
                                      <a:latin typeface="Cambria Math" panose="02040503050406030204" pitchFamily="18" charset="0"/>
                                    </a:rPr>
                                    <m:t>,</m:t>
                                  </m:r>
                                  <m:r>
                                    <a:rPr lang="en-AU" sz="3600" i="1" smtClean="0">
                                      <a:latin typeface="Cambria Math" panose="02040503050406030204" pitchFamily="18" charset="0"/>
                                    </a:rPr>
                                    <m:t>𝑥</m:t>
                                  </m:r>
                                </m:e>
                                <m:sub>
                                  <m:r>
                                    <a:rPr lang="en-AU" sz="3600" i="1" smtClean="0">
                                      <a:latin typeface="Cambria Math" panose="02040503050406030204" pitchFamily="18" charset="0"/>
                                    </a:rPr>
                                    <m:t>𝑁</m:t>
                                  </m:r>
                                </m:sub>
                              </m:sSub>
                              <m:r>
                                <a:rPr lang="en-AU" sz="3600" i="1" smtClean="0">
                                  <a:latin typeface="Cambria Math" panose="02040503050406030204" pitchFamily="18" charset="0"/>
                                </a:rPr>
                                <m:t>|</m:t>
                              </m:r>
                              <m:sSub>
                                <m:sSubPr>
                                  <m:ctrlPr>
                                    <a:rPr lang="en-AU" sz="3600" i="1" smtClean="0">
                                      <a:latin typeface="Cambria Math" panose="02040503050406030204" pitchFamily="18" charset="0"/>
                                    </a:rPr>
                                  </m:ctrlPr>
                                </m:sSubPr>
                                <m:e>
                                  <m:r>
                                    <a:rPr lang="en-AU" sz="3600" i="1" smtClean="0">
                                      <a:latin typeface="Cambria Math" panose="02040503050406030204" pitchFamily="18" charset="0"/>
                                    </a:rPr>
                                    <m:t>𝐻</m:t>
                                  </m:r>
                                </m:e>
                                <m:sub>
                                  <m:r>
                                    <a:rPr lang="en-AU" sz="3600" i="1" smtClean="0">
                                      <a:latin typeface="Cambria Math" panose="02040503050406030204" pitchFamily="18" charset="0"/>
                                    </a:rPr>
                                    <m:t>1</m:t>
                                  </m:r>
                                </m:sub>
                              </m:sSub>
                              <m:r>
                                <a:rPr lang="en-AU" sz="3600" i="1" smtClean="0">
                                  <a:latin typeface="Cambria Math" panose="02040503050406030204" pitchFamily="18" charset="0"/>
                                </a:rPr>
                                <m:t>)</m:t>
                              </m:r>
                            </m:num>
                            <m:den>
                              <m:r>
                                <a:rPr lang="en-AU" sz="3600" i="1" smtClean="0">
                                  <a:latin typeface="Cambria Math" panose="02040503050406030204" pitchFamily="18" charset="0"/>
                                </a:rPr>
                                <m:t>𝑃</m:t>
                              </m:r>
                              <m:r>
                                <a:rPr lang="en-AU" sz="3600" i="1" smtClean="0">
                                  <a:latin typeface="Cambria Math" panose="02040503050406030204" pitchFamily="18" charset="0"/>
                                </a:rPr>
                                <m:t>(</m:t>
                              </m:r>
                              <m:sSub>
                                <m:sSubPr>
                                  <m:ctrlPr>
                                    <a:rPr lang="en-AU" sz="3600" i="1" smtClean="0">
                                      <a:latin typeface="Cambria Math" panose="02040503050406030204" pitchFamily="18" charset="0"/>
                                    </a:rPr>
                                  </m:ctrlPr>
                                </m:sSubPr>
                                <m:e>
                                  <m:r>
                                    <a:rPr lang="en-AU" sz="3600" i="1" smtClean="0">
                                      <a:latin typeface="Cambria Math" panose="02040503050406030204" pitchFamily="18" charset="0"/>
                                    </a:rPr>
                                    <m:t>𝐻</m:t>
                                  </m:r>
                                </m:e>
                                <m:sub>
                                  <m:r>
                                    <a:rPr lang="en-AU" sz="3600" i="1" smtClean="0">
                                      <a:latin typeface="Cambria Math" panose="02040503050406030204" pitchFamily="18" charset="0"/>
                                    </a:rPr>
                                    <m:t>1</m:t>
                                  </m:r>
                                </m:sub>
                              </m:sSub>
                              <m:r>
                                <a:rPr lang="en-AU" sz="3600" i="1" smtClean="0">
                                  <a:latin typeface="Cambria Math" panose="02040503050406030204" pitchFamily="18" charset="0"/>
                                </a:rPr>
                                <m:t>)</m:t>
                              </m:r>
                              <m:r>
                                <a:rPr lang="en-AU" sz="3600" i="1" smtClean="0">
                                  <a:latin typeface="Cambria Math" panose="02040503050406030204" pitchFamily="18" charset="0"/>
                                </a:rPr>
                                <m:t>𝑃</m:t>
                              </m:r>
                              <m:r>
                                <a:rPr lang="en-AU" sz="3600" i="1" smtClean="0">
                                  <a:latin typeface="Cambria Math" panose="02040503050406030204" pitchFamily="18" charset="0"/>
                                </a:rPr>
                                <m:t>(</m:t>
                              </m:r>
                              <m:sSub>
                                <m:sSubPr>
                                  <m:ctrlPr>
                                    <a:rPr lang="en-AU" sz="3600" i="1" smtClean="0">
                                      <a:latin typeface="Cambria Math" panose="02040503050406030204" pitchFamily="18" charset="0"/>
                                    </a:rPr>
                                  </m:ctrlPr>
                                </m:sSubPr>
                                <m:e>
                                  <m:r>
                                    <a:rPr lang="en-AU" sz="3600" i="1" smtClean="0">
                                      <a:latin typeface="Cambria Math" panose="02040503050406030204" pitchFamily="18" charset="0"/>
                                    </a:rPr>
                                    <m:t>𝑥</m:t>
                                  </m:r>
                                </m:e>
                                <m:sub>
                                  <m:r>
                                    <a:rPr lang="en-AU" sz="3600" i="1" smtClean="0">
                                      <a:latin typeface="Cambria Math" panose="02040503050406030204" pitchFamily="18" charset="0"/>
                                    </a:rPr>
                                    <m:t>1</m:t>
                                  </m:r>
                                </m:sub>
                              </m:sSub>
                              <m:r>
                                <a:rPr lang="en-AU" sz="3600" i="1" smtClean="0">
                                  <a:latin typeface="Cambria Math" panose="02040503050406030204" pitchFamily="18" charset="0"/>
                                </a:rPr>
                                <m:t>,</m:t>
                              </m:r>
                              <m:sSub>
                                <m:sSubPr>
                                  <m:ctrlPr>
                                    <a:rPr lang="en-AU" sz="3600" i="1" smtClean="0">
                                      <a:latin typeface="Cambria Math" panose="02040503050406030204" pitchFamily="18" charset="0"/>
                                    </a:rPr>
                                  </m:ctrlPr>
                                </m:sSubPr>
                                <m:e>
                                  <m:r>
                                    <a:rPr lang="en-AU" sz="3600" i="1" smtClean="0">
                                      <a:latin typeface="Cambria Math" panose="02040503050406030204" pitchFamily="18" charset="0"/>
                                    </a:rPr>
                                    <m:t>𝑥</m:t>
                                  </m:r>
                                </m:e>
                                <m:sub>
                                  <m:r>
                                    <a:rPr lang="en-AU" sz="3600" i="1" smtClean="0">
                                      <a:latin typeface="Cambria Math" panose="02040503050406030204" pitchFamily="18" charset="0"/>
                                    </a:rPr>
                                    <m:t>2</m:t>
                                  </m:r>
                                </m:sub>
                              </m:sSub>
                              <m:r>
                                <a:rPr lang="en-AU" sz="3600" i="1" smtClean="0">
                                  <a:latin typeface="Cambria Math" panose="02040503050406030204" pitchFamily="18" charset="0"/>
                                </a:rPr>
                                <m:t>, …</m:t>
                              </m:r>
                              <m:sSub>
                                <m:sSubPr>
                                  <m:ctrlPr>
                                    <a:rPr lang="en-AU" sz="3600" i="1" smtClean="0">
                                      <a:latin typeface="Cambria Math" panose="02040503050406030204" pitchFamily="18" charset="0"/>
                                    </a:rPr>
                                  </m:ctrlPr>
                                </m:sSubPr>
                                <m:e>
                                  <m:r>
                                    <a:rPr lang="en-AU" sz="3600" i="1" smtClean="0">
                                      <a:latin typeface="Cambria Math" panose="02040503050406030204" pitchFamily="18" charset="0"/>
                                    </a:rPr>
                                    <m:t>,</m:t>
                                  </m:r>
                                  <m:r>
                                    <a:rPr lang="en-AU" sz="3600" i="1" smtClean="0">
                                      <a:latin typeface="Cambria Math" panose="02040503050406030204" pitchFamily="18" charset="0"/>
                                    </a:rPr>
                                    <m:t>𝑥</m:t>
                                  </m:r>
                                </m:e>
                                <m:sub>
                                  <m:r>
                                    <a:rPr lang="en-AU" sz="3600" i="1" smtClean="0">
                                      <a:latin typeface="Cambria Math" panose="02040503050406030204" pitchFamily="18" charset="0"/>
                                    </a:rPr>
                                    <m:t>𝑁</m:t>
                                  </m:r>
                                </m:sub>
                              </m:sSub>
                              <m:r>
                                <a:rPr lang="en-AU" sz="3600" i="1" smtClean="0">
                                  <a:latin typeface="Cambria Math" panose="02040503050406030204" pitchFamily="18" charset="0"/>
                                </a:rPr>
                                <m:t>|</m:t>
                              </m:r>
                              <m:sSub>
                                <m:sSubPr>
                                  <m:ctrlPr>
                                    <a:rPr lang="en-AU" sz="3600" i="1" smtClean="0">
                                      <a:latin typeface="Cambria Math" panose="02040503050406030204" pitchFamily="18" charset="0"/>
                                    </a:rPr>
                                  </m:ctrlPr>
                                </m:sSubPr>
                                <m:e>
                                  <m:r>
                                    <a:rPr lang="en-AU" sz="3600" i="1" smtClean="0">
                                      <a:latin typeface="Cambria Math" panose="02040503050406030204" pitchFamily="18" charset="0"/>
                                    </a:rPr>
                                    <m:t>𝐻</m:t>
                                  </m:r>
                                </m:e>
                                <m:sub>
                                  <m:r>
                                    <a:rPr lang="en-AU" sz="3600" i="1" smtClean="0">
                                      <a:latin typeface="Cambria Math" panose="02040503050406030204" pitchFamily="18" charset="0"/>
                                    </a:rPr>
                                    <m:t>1</m:t>
                                  </m:r>
                                </m:sub>
                              </m:sSub>
                              <m:r>
                                <a:rPr lang="en-AU" sz="3600" i="1" smtClean="0">
                                  <a:latin typeface="Cambria Math" panose="02040503050406030204" pitchFamily="18" charset="0"/>
                                </a:rPr>
                                <m:t>)</m:t>
                              </m:r>
                            </m:den>
                          </m:f>
                        </m:e>
                      </m:d>
                      <m:r>
                        <a:rPr lang="en-AU" sz="3600" b="0" i="1" smtClean="0">
                          <a:latin typeface="Cambria Math" panose="02040503050406030204" pitchFamily="18" charset="0"/>
                        </a:rPr>
                        <m:t>=</m:t>
                      </m:r>
                    </m:oMath>
                  </m:oMathPara>
                </a14:m>
                <a:endParaRPr lang="en-AU" sz="3600" dirty="0"/>
              </a:p>
            </p:txBody>
          </p:sp>
        </mc:Choice>
        <mc:Fallback xmlns="">
          <p:sp>
            <p:nvSpPr>
              <p:cNvPr id="16" name="Rectangle 15">
                <a:extLst>
                  <a:ext uri="{FF2B5EF4-FFF2-40B4-BE49-F238E27FC236}">
                    <a16:creationId xmlns:a16="http://schemas.microsoft.com/office/drawing/2014/main" id="{8687C2C1-663A-324A-83ED-B098EA832F49}"/>
                  </a:ext>
                </a:extLst>
              </p:cNvPr>
              <p:cNvSpPr>
                <a:spLocks noRot="1" noChangeAspect="1" noMove="1" noResize="1" noEditPoints="1" noAdjustHandles="1" noChangeArrowheads="1" noChangeShapeType="1" noTextEdit="1"/>
              </p:cNvSpPr>
              <p:nvPr/>
            </p:nvSpPr>
            <p:spPr>
              <a:xfrm>
                <a:off x="0" y="1760911"/>
                <a:ext cx="9595412" cy="1245790"/>
              </a:xfrm>
              <a:prstGeom prst="rect">
                <a:avLst/>
              </a:prstGeom>
              <a:blipFill>
                <a:blip r:embed="rId2"/>
                <a:stretch>
                  <a:fillRect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3C94C51-7711-3844-B009-47FC2DD63A11}"/>
                  </a:ext>
                </a:extLst>
              </p:cNvPr>
              <p:cNvSpPr/>
              <p:nvPr/>
            </p:nvSpPr>
            <p:spPr>
              <a:xfrm>
                <a:off x="-196629" y="3615432"/>
                <a:ext cx="12512233" cy="16500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AU" sz="3600" b="0" i="1" smtClean="0">
                          <a:latin typeface="Cambria Math" panose="02040503050406030204" pitchFamily="18" charset="0"/>
                        </a:rPr>
                        <m:t>=</m:t>
                      </m:r>
                      <m:r>
                        <a:rPr lang="en-AU" sz="3600" i="1" smtClean="0">
                          <a:latin typeface="Cambria Math" panose="02040503050406030204" pitchFamily="18" charset="0"/>
                        </a:rPr>
                        <m:t>𝑙𝑜𝑔</m:t>
                      </m:r>
                      <m:d>
                        <m:dPr>
                          <m:ctrlPr>
                            <a:rPr lang="en-AU" sz="3600" i="1" smtClean="0">
                              <a:latin typeface="Cambria Math" panose="02040503050406030204" pitchFamily="18" charset="0"/>
                            </a:rPr>
                          </m:ctrlPr>
                        </m:dPr>
                        <m:e>
                          <m:f>
                            <m:fPr>
                              <m:ctrlPr>
                                <a:rPr lang="en-AU" sz="3600" i="1" smtClean="0">
                                  <a:latin typeface="Cambria Math" panose="02040503050406030204" pitchFamily="18" charset="0"/>
                                </a:rPr>
                              </m:ctrlPr>
                            </m:fPr>
                            <m:num>
                              <m:r>
                                <a:rPr lang="en-AU" sz="3600" i="1" smtClean="0">
                                  <a:latin typeface="Cambria Math" panose="02040503050406030204" pitchFamily="18" charset="0"/>
                                </a:rPr>
                                <m:t>𝑃</m:t>
                              </m:r>
                              <m:r>
                                <a:rPr lang="en-AU" sz="3600" i="1" smtClean="0">
                                  <a:latin typeface="Cambria Math" panose="02040503050406030204" pitchFamily="18" charset="0"/>
                                </a:rPr>
                                <m:t>(</m:t>
                              </m:r>
                              <m:sSub>
                                <m:sSubPr>
                                  <m:ctrlPr>
                                    <a:rPr lang="en-AU" sz="3600" i="1" smtClean="0">
                                      <a:latin typeface="Cambria Math" panose="02040503050406030204" pitchFamily="18" charset="0"/>
                                    </a:rPr>
                                  </m:ctrlPr>
                                </m:sSubPr>
                                <m:e>
                                  <m:r>
                                    <a:rPr lang="en-AU" sz="3600" i="1" smtClean="0">
                                      <a:latin typeface="Cambria Math" panose="02040503050406030204" pitchFamily="18" charset="0"/>
                                    </a:rPr>
                                    <m:t>𝐻</m:t>
                                  </m:r>
                                </m:e>
                                <m:sub>
                                  <m:r>
                                    <a:rPr lang="en-AU" sz="3600" i="1" smtClean="0">
                                      <a:latin typeface="Cambria Math" panose="02040503050406030204" pitchFamily="18" charset="0"/>
                                    </a:rPr>
                                    <m:t>0</m:t>
                                  </m:r>
                                </m:sub>
                              </m:sSub>
                              <m:r>
                                <a:rPr lang="en-AU" sz="3600" i="1" smtClean="0">
                                  <a:latin typeface="Cambria Math" panose="02040503050406030204" pitchFamily="18" charset="0"/>
                                </a:rPr>
                                <m:t>)</m:t>
                              </m:r>
                            </m:num>
                            <m:den>
                              <m:r>
                                <a:rPr lang="en-AU" sz="3600" i="1" smtClean="0">
                                  <a:latin typeface="Cambria Math" panose="02040503050406030204" pitchFamily="18" charset="0"/>
                                </a:rPr>
                                <m:t>𝑃</m:t>
                              </m:r>
                              <m:r>
                                <a:rPr lang="en-AU" sz="3600" i="1" smtClean="0">
                                  <a:latin typeface="Cambria Math" panose="02040503050406030204" pitchFamily="18" charset="0"/>
                                </a:rPr>
                                <m:t>(</m:t>
                              </m:r>
                              <m:sSub>
                                <m:sSubPr>
                                  <m:ctrlPr>
                                    <a:rPr lang="en-AU" sz="3600" i="1" smtClean="0">
                                      <a:latin typeface="Cambria Math" panose="02040503050406030204" pitchFamily="18" charset="0"/>
                                    </a:rPr>
                                  </m:ctrlPr>
                                </m:sSubPr>
                                <m:e>
                                  <m:r>
                                    <a:rPr lang="en-AU" sz="3600" i="1" smtClean="0">
                                      <a:latin typeface="Cambria Math" panose="02040503050406030204" pitchFamily="18" charset="0"/>
                                    </a:rPr>
                                    <m:t>𝐻</m:t>
                                  </m:r>
                                </m:e>
                                <m:sub>
                                  <m:r>
                                    <a:rPr lang="en-AU" sz="3600" i="1" smtClean="0">
                                      <a:latin typeface="Cambria Math" panose="02040503050406030204" pitchFamily="18" charset="0"/>
                                    </a:rPr>
                                    <m:t>1</m:t>
                                  </m:r>
                                </m:sub>
                              </m:sSub>
                              <m:r>
                                <a:rPr lang="en-AU" sz="3600" i="1" smtClean="0">
                                  <a:latin typeface="Cambria Math" panose="02040503050406030204" pitchFamily="18" charset="0"/>
                                </a:rPr>
                                <m:t>)</m:t>
                              </m:r>
                            </m:den>
                          </m:f>
                          <m:nary>
                            <m:naryPr>
                              <m:chr m:val="∏"/>
                              <m:ctrlPr>
                                <a:rPr lang="en-AU" sz="3600" i="1" smtClean="0">
                                  <a:latin typeface="Cambria Math" panose="02040503050406030204" pitchFamily="18" charset="0"/>
                                </a:rPr>
                              </m:ctrlPr>
                            </m:naryPr>
                            <m:sub>
                              <m:r>
                                <m:rPr>
                                  <m:brk m:alnAt="23"/>
                                </m:rPr>
                                <a:rPr lang="en-AU" sz="3600" b="0" i="1" smtClean="0">
                                  <a:latin typeface="Cambria Math" panose="02040503050406030204" pitchFamily="18" charset="0"/>
                                </a:rPr>
                                <m:t>𝑖</m:t>
                              </m:r>
                              <m:r>
                                <a:rPr lang="en-AU" sz="3600" b="0" i="1" smtClean="0">
                                  <a:latin typeface="Cambria Math" panose="02040503050406030204" pitchFamily="18" charset="0"/>
                                </a:rPr>
                                <m:t>=1</m:t>
                              </m:r>
                            </m:sub>
                            <m:sup>
                              <m:r>
                                <a:rPr lang="en-AU" sz="3600" b="0" i="1" smtClean="0">
                                  <a:latin typeface="Cambria Math" panose="02040503050406030204" pitchFamily="18" charset="0"/>
                                </a:rPr>
                                <m:t>𝑁</m:t>
                              </m:r>
                            </m:sup>
                            <m:e>
                              <m:f>
                                <m:fPr>
                                  <m:ctrlPr>
                                    <a:rPr lang="en-AU" sz="3600" i="1" smtClean="0">
                                      <a:latin typeface="Cambria Math" panose="02040503050406030204" pitchFamily="18" charset="0"/>
                                    </a:rPr>
                                  </m:ctrlPr>
                                </m:fPr>
                                <m:num>
                                  <m:r>
                                    <a:rPr lang="en-AU" sz="3600" i="1" smtClean="0">
                                      <a:latin typeface="Cambria Math" panose="02040503050406030204" pitchFamily="18" charset="0"/>
                                    </a:rPr>
                                    <m:t>𝑃</m:t>
                                  </m:r>
                                  <m:r>
                                    <a:rPr lang="en-AU" sz="3600" i="1" smtClean="0">
                                      <a:latin typeface="Cambria Math" panose="02040503050406030204" pitchFamily="18" charset="0"/>
                                    </a:rPr>
                                    <m:t>(</m:t>
                                  </m:r>
                                  <m:sSub>
                                    <m:sSubPr>
                                      <m:ctrlPr>
                                        <a:rPr lang="en-AU" sz="3600" i="1" smtClean="0">
                                          <a:latin typeface="Cambria Math" panose="02040503050406030204" pitchFamily="18" charset="0"/>
                                        </a:rPr>
                                      </m:ctrlPr>
                                    </m:sSubPr>
                                    <m:e>
                                      <m:r>
                                        <a:rPr lang="en-AU" sz="3600" i="1" smtClean="0">
                                          <a:latin typeface="Cambria Math" panose="02040503050406030204" pitchFamily="18" charset="0"/>
                                        </a:rPr>
                                        <m:t>𝑥</m:t>
                                      </m:r>
                                    </m:e>
                                    <m:sub>
                                      <m:r>
                                        <a:rPr lang="en-AU" sz="3600" b="0" i="1" smtClean="0">
                                          <a:latin typeface="Cambria Math" panose="02040503050406030204" pitchFamily="18" charset="0"/>
                                        </a:rPr>
                                        <m:t>𝑖</m:t>
                                      </m:r>
                                    </m:sub>
                                  </m:sSub>
                                  <m:r>
                                    <a:rPr lang="en-AU" sz="3600" i="1" smtClean="0">
                                      <a:latin typeface="Cambria Math" panose="02040503050406030204" pitchFamily="18" charset="0"/>
                                    </a:rPr>
                                    <m:t>|</m:t>
                                  </m:r>
                                  <m:sSub>
                                    <m:sSubPr>
                                      <m:ctrlPr>
                                        <a:rPr lang="en-AU" sz="3600" i="1" smtClean="0">
                                          <a:latin typeface="Cambria Math" panose="02040503050406030204" pitchFamily="18" charset="0"/>
                                        </a:rPr>
                                      </m:ctrlPr>
                                    </m:sSubPr>
                                    <m:e>
                                      <m:r>
                                        <a:rPr lang="en-AU" sz="3600" i="1" smtClean="0">
                                          <a:latin typeface="Cambria Math" panose="02040503050406030204" pitchFamily="18" charset="0"/>
                                        </a:rPr>
                                        <m:t>𝐻</m:t>
                                      </m:r>
                                    </m:e>
                                    <m:sub>
                                      <m:r>
                                        <a:rPr lang="en-AU" sz="3600" i="1" smtClean="0">
                                          <a:latin typeface="Cambria Math" panose="02040503050406030204" pitchFamily="18" charset="0"/>
                                        </a:rPr>
                                        <m:t>1</m:t>
                                      </m:r>
                                    </m:sub>
                                  </m:sSub>
                                  <m:r>
                                    <a:rPr lang="en-AU" sz="3600" i="1" smtClean="0">
                                      <a:latin typeface="Cambria Math" panose="02040503050406030204" pitchFamily="18" charset="0"/>
                                    </a:rPr>
                                    <m:t>)</m:t>
                                  </m:r>
                                </m:num>
                                <m:den>
                                  <m:r>
                                    <a:rPr lang="en-AU" sz="3600" i="1" smtClean="0">
                                      <a:latin typeface="Cambria Math" panose="02040503050406030204" pitchFamily="18" charset="0"/>
                                    </a:rPr>
                                    <m:t>𝑃</m:t>
                                  </m:r>
                                  <m:r>
                                    <a:rPr lang="en-AU" sz="3600" i="1" smtClean="0">
                                      <a:latin typeface="Cambria Math" panose="02040503050406030204" pitchFamily="18" charset="0"/>
                                    </a:rPr>
                                    <m:t>(</m:t>
                                  </m:r>
                                  <m:sSub>
                                    <m:sSubPr>
                                      <m:ctrlPr>
                                        <a:rPr lang="en-AU" sz="3600" i="1" smtClean="0">
                                          <a:latin typeface="Cambria Math" panose="02040503050406030204" pitchFamily="18" charset="0"/>
                                        </a:rPr>
                                      </m:ctrlPr>
                                    </m:sSubPr>
                                    <m:e>
                                      <m:r>
                                        <a:rPr lang="en-AU" sz="3600" i="1" smtClean="0">
                                          <a:latin typeface="Cambria Math" panose="02040503050406030204" pitchFamily="18" charset="0"/>
                                        </a:rPr>
                                        <m:t>𝑥</m:t>
                                      </m:r>
                                    </m:e>
                                    <m:sub>
                                      <m:r>
                                        <a:rPr lang="en-AU" sz="3600" b="0" i="1" smtClean="0">
                                          <a:latin typeface="Cambria Math" panose="02040503050406030204" pitchFamily="18" charset="0"/>
                                        </a:rPr>
                                        <m:t>𝑖</m:t>
                                      </m:r>
                                    </m:sub>
                                  </m:sSub>
                                  <m:r>
                                    <a:rPr lang="en-AU" sz="3600" i="1" smtClean="0">
                                      <a:latin typeface="Cambria Math" panose="02040503050406030204" pitchFamily="18" charset="0"/>
                                    </a:rPr>
                                    <m:t>|</m:t>
                                  </m:r>
                                  <m:sSub>
                                    <m:sSubPr>
                                      <m:ctrlPr>
                                        <a:rPr lang="en-AU" sz="3600" i="1" smtClean="0">
                                          <a:latin typeface="Cambria Math" panose="02040503050406030204" pitchFamily="18" charset="0"/>
                                        </a:rPr>
                                      </m:ctrlPr>
                                    </m:sSubPr>
                                    <m:e>
                                      <m:r>
                                        <a:rPr lang="en-AU" sz="3600" i="1" smtClean="0">
                                          <a:latin typeface="Cambria Math" panose="02040503050406030204" pitchFamily="18" charset="0"/>
                                        </a:rPr>
                                        <m:t>𝐻</m:t>
                                      </m:r>
                                    </m:e>
                                    <m:sub>
                                      <m:r>
                                        <a:rPr lang="en-AU" sz="3600" i="1" smtClean="0">
                                          <a:latin typeface="Cambria Math" panose="02040503050406030204" pitchFamily="18" charset="0"/>
                                        </a:rPr>
                                        <m:t>1</m:t>
                                      </m:r>
                                    </m:sub>
                                  </m:sSub>
                                  <m:r>
                                    <a:rPr lang="en-AU" sz="3600" i="1" smtClean="0">
                                      <a:latin typeface="Cambria Math" panose="02040503050406030204" pitchFamily="18" charset="0"/>
                                    </a:rPr>
                                    <m:t>)</m:t>
                                  </m:r>
                                </m:den>
                              </m:f>
                            </m:e>
                          </m:nary>
                        </m:e>
                      </m:d>
                      <m:r>
                        <a:rPr lang="en-AU" sz="3600" b="0" i="1" smtClean="0">
                          <a:latin typeface="Cambria Math" panose="02040503050406030204" pitchFamily="18" charset="0"/>
                        </a:rPr>
                        <m:t>=</m:t>
                      </m:r>
                      <m:r>
                        <a:rPr lang="en-AU" sz="3600" b="0" i="1" smtClean="0">
                          <a:latin typeface="Cambria Math" panose="02040503050406030204" pitchFamily="18" charset="0"/>
                        </a:rPr>
                        <m:t>𝑙𝑜𝑔</m:t>
                      </m:r>
                      <m:f>
                        <m:fPr>
                          <m:ctrlPr>
                            <a:rPr lang="en-AU" sz="3600" i="1" smtClean="0">
                              <a:latin typeface="Cambria Math" panose="02040503050406030204" pitchFamily="18" charset="0"/>
                            </a:rPr>
                          </m:ctrlPr>
                        </m:fPr>
                        <m:num>
                          <m:r>
                            <a:rPr lang="en-AU" sz="3600" i="1" smtClean="0">
                              <a:latin typeface="Cambria Math" panose="02040503050406030204" pitchFamily="18" charset="0"/>
                            </a:rPr>
                            <m:t>𝑃</m:t>
                          </m:r>
                          <m:r>
                            <a:rPr lang="en-AU" sz="3600" i="1" smtClean="0">
                              <a:latin typeface="Cambria Math" panose="02040503050406030204" pitchFamily="18" charset="0"/>
                            </a:rPr>
                            <m:t>(</m:t>
                          </m:r>
                          <m:sSub>
                            <m:sSubPr>
                              <m:ctrlPr>
                                <a:rPr lang="en-AU" sz="3600" i="1" smtClean="0">
                                  <a:latin typeface="Cambria Math" panose="02040503050406030204" pitchFamily="18" charset="0"/>
                                </a:rPr>
                              </m:ctrlPr>
                            </m:sSubPr>
                            <m:e>
                              <m:r>
                                <a:rPr lang="en-AU" sz="3600" i="1" smtClean="0">
                                  <a:latin typeface="Cambria Math" panose="02040503050406030204" pitchFamily="18" charset="0"/>
                                </a:rPr>
                                <m:t>𝐻</m:t>
                              </m:r>
                            </m:e>
                            <m:sub>
                              <m:r>
                                <a:rPr lang="en-AU" sz="3600" i="1" smtClean="0">
                                  <a:latin typeface="Cambria Math" panose="02040503050406030204" pitchFamily="18" charset="0"/>
                                </a:rPr>
                                <m:t>0</m:t>
                              </m:r>
                            </m:sub>
                          </m:sSub>
                          <m:r>
                            <a:rPr lang="en-AU" sz="3600" i="1" smtClean="0">
                              <a:latin typeface="Cambria Math" panose="02040503050406030204" pitchFamily="18" charset="0"/>
                            </a:rPr>
                            <m:t>)</m:t>
                          </m:r>
                        </m:num>
                        <m:den>
                          <m:r>
                            <a:rPr lang="en-AU" sz="3600" i="1" smtClean="0">
                              <a:latin typeface="Cambria Math" panose="02040503050406030204" pitchFamily="18" charset="0"/>
                            </a:rPr>
                            <m:t>𝑃</m:t>
                          </m:r>
                          <m:r>
                            <a:rPr lang="en-AU" sz="3600" i="1" smtClean="0">
                              <a:latin typeface="Cambria Math" panose="02040503050406030204" pitchFamily="18" charset="0"/>
                            </a:rPr>
                            <m:t>(</m:t>
                          </m:r>
                          <m:sSub>
                            <m:sSubPr>
                              <m:ctrlPr>
                                <a:rPr lang="en-AU" sz="3600" i="1" smtClean="0">
                                  <a:latin typeface="Cambria Math" panose="02040503050406030204" pitchFamily="18" charset="0"/>
                                </a:rPr>
                              </m:ctrlPr>
                            </m:sSubPr>
                            <m:e>
                              <m:r>
                                <a:rPr lang="en-AU" sz="3600" i="1" smtClean="0">
                                  <a:latin typeface="Cambria Math" panose="02040503050406030204" pitchFamily="18" charset="0"/>
                                </a:rPr>
                                <m:t>𝐻</m:t>
                              </m:r>
                            </m:e>
                            <m:sub>
                              <m:r>
                                <a:rPr lang="en-AU" sz="3600" i="1" smtClean="0">
                                  <a:latin typeface="Cambria Math" panose="02040503050406030204" pitchFamily="18" charset="0"/>
                                </a:rPr>
                                <m:t>1</m:t>
                              </m:r>
                            </m:sub>
                          </m:sSub>
                          <m:r>
                            <a:rPr lang="en-AU" sz="3600" i="1" smtClean="0">
                              <a:latin typeface="Cambria Math" panose="02040503050406030204" pitchFamily="18" charset="0"/>
                            </a:rPr>
                            <m:t>)</m:t>
                          </m:r>
                        </m:den>
                      </m:f>
                      <m:r>
                        <a:rPr lang="en-AU" sz="3600" b="0" i="1" smtClean="0">
                          <a:latin typeface="Cambria Math" panose="02040503050406030204" pitchFamily="18" charset="0"/>
                        </a:rPr>
                        <m:t>+</m:t>
                      </m:r>
                      <m:nary>
                        <m:naryPr>
                          <m:chr m:val="∑"/>
                          <m:ctrlPr>
                            <a:rPr lang="en-AU" sz="3600" i="1" smtClean="0">
                              <a:latin typeface="Cambria Math" panose="02040503050406030204" pitchFamily="18" charset="0"/>
                            </a:rPr>
                          </m:ctrlPr>
                        </m:naryPr>
                        <m:sub>
                          <m:r>
                            <m:rPr>
                              <m:brk m:alnAt="23"/>
                            </m:rPr>
                            <a:rPr lang="en-AU" sz="3600" b="0" i="1" smtClean="0">
                              <a:latin typeface="Cambria Math" panose="02040503050406030204" pitchFamily="18" charset="0"/>
                            </a:rPr>
                            <m:t>𝑖</m:t>
                          </m:r>
                          <m:r>
                            <a:rPr lang="en-AU" sz="3600" b="0" i="1" smtClean="0">
                              <a:latin typeface="Cambria Math" panose="02040503050406030204" pitchFamily="18" charset="0"/>
                            </a:rPr>
                            <m:t>=1</m:t>
                          </m:r>
                        </m:sub>
                        <m:sup>
                          <m:r>
                            <a:rPr lang="en-AU" sz="3600" b="0" i="1" smtClean="0">
                              <a:latin typeface="Cambria Math" panose="02040503050406030204" pitchFamily="18" charset="0"/>
                            </a:rPr>
                            <m:t>𝑁</m:t>
                          </m:r>
                        </m:sup>
                        <m:e>
                          <m:func>
                            <m:funcPr>
                              <m:ctrlPr>
                                <a:rPr lang="en-AU" sz="3600" b="0" i="1" smtClean="0">
                                  <a:latin typeface="Cambria Math" panose="02040503050406030204" pitchFamily="18" charset="0"/>
                                </a:rPr>
                              </m:ctrlPr>
                            </m:funcPr>
                            <m:fName>
                              <m:r>
                                <m:rPr>
                                  <m:sty m:val="p"/>
                                </m:rPr>
                                <a:rPr lang="en-AU" sz="3600" b="0" i="0" smtClean="0">
                                  <a:latin typeface="Cambria Math" panose="02040503050406030204" pitchFamily="18" charset="0"/>
                                </a:rPr>
                                <m:t>log</m:t>
                              </m:r>
                            </m:fName>
                            <m:e>
                              <m:f>
                                <m:fPr>
                                  <m:ctrlPr>
                                    <a:rPr lang="en-AU" sz="3600" i="1" smtClean="0">
                                      <a:latin typeface="Cambria Math" panose="02040503050406030204" pitchFamily="18" charset="0"/>
                                    </a:rPr>
                                  </m:ctrlPr>
                                </m:fPr>
                                <m:num>
                                  <m:r>
                                    <a:rPr lang="en-AU" sz="3600" i="1" smtClean="0">
                                      <a:latin typeface="Cambria Math" panose="02040503050406030204" pitchFamily="18" charset="0"/>
                                    </a:rPr>
                                    <m:t>𝑃</m:t>
                                  </m:r>
                                  <m:r>
                                    <a:rPr lang="en-AU" sz="3600" i="1" smtClean="0">
                                      <a:latin typeface="Cambria Math" panose="02040503050406030204" pitchFamily="18" charset="0"/>
                                    </a:rPr>
                                    <m:t>(</m:t>
                                  </m:r>
                                  <m:sSub>
                                    <m:sSubPr>
                                      <m:ctrlPr>
                                        <a:rPr lang="en-AU" sz="3600" i="1" smtClean="0">
                                          <a:latin typeface="Cambria Math" panose="02040503050406030204" pitchFamily="18" charset="0"/>
                                        </a:rPr>
                                      </m:ctrlPr>
                                    </m:sSubPr>
                                    <m:e>
                                      <m:r>
                                        <a:rPr lang="en-AU" sz="3600" i="1" smtClean="0">
                                          <a:latin typeface="Cambria Math" panose="02040503050406030204" pitchFamily="18" charset="0"/>
                                        </a:rPr>
                                        <m:t>𝑥</m:t>
                                      </m:r>
                                    </m:e>
                                    <m:sub>
                                      <m:r>
                                        <a:rPr lang="en-AU" sz="3600" i="1" smtClean="0">
                                          <a:latin typeface="Cambria Math" panose="02040503050406030204" pitchFamily="18" charset="0"/>
                                        </a:rPr>
                                        <m:t>𝑖</m:t>
                                      </m:r>
                                    </m:sub>
                                  </m:sSub>
                                  <m:r>
                                    <a:rPr lang="en-AU" sz="3600" i="1" smtClean="0">
                                      <a:latin typeface="Cambria Math" panose="02040503050406030204" pitchFamily="18" charset="0"/>
                                    </a:rPr>
                                    <m:t>|</m:t>
                                  </m:r>
                                  <m:sSub>
                                    <m:sSubPr>
                                      <m:ctrlPr>
                                        <a:rPr lang="en-AU" sz="3600" i="1" smtClean="0">
                                          <a:latin typeface="Cambria Math" panose="02040503050406030204" pitchFamily="18" charset="0"/>
                                        </a:rPr>
                                      </m:ctrlPr>
                                    </m:sSubPr>
                                    <m:e>
                                      <m:r>
                                        <a:rPr lang="en-AU" sz="3600" i="1" smtClean="0">
                                          <a:latin typeface="Cambria Math" panose="02040503050406030204" pitchFamily="18" charset="0"/>
                                        </a:rPr>
                                        <m:t>𝐻</m:t>
                                      </m:r>
                                    </m:e>
                                    <m:sub>
                                      <m:r>
                                        <a:rPr lang="es-ES" sz="3600" b="0" i="1" smtClean="0">
                                          <a:latin typeface="Cambria Math" panose="02040503050406030204" pitchFamily="18" charset="0"/>
                                        </a:rPr>
                                        <m:t>0</m:t>
                                      </m:r>
                                    </m:sub>
                                  </m:sSub>
                                  <m:r>
                                    <a:rPr lang="en-AU" sz="3600" i="1" smtClean="0">
                                      <a:latin typeface="Cambria Math" panose="02040503050406030204" pitchFamily="18" charset="0"/>
                                    </a:rPr>
                                    <m:t>)</m:t>
                                  </m:r>
                                </m:num>
                                <m:den>
                                  <m:r>
                                    <a:rPr lang="en-AU" sz="3600" i="1" smtClean="0">
                                      <a:latin typeface="Cambria Math" panose="02040503050406030204" pitchFamily="18" charset="0"/>
                                    </a:rPr>
                                    <m:t>𝑃</m:t>
                                  </m:r>
                                  <m:r>
                                    <a:rPr lang="en-AU" sz="3600" i="1" smtClean="0">
                                      <a:latin typeface="Cambria Math" panose="02040503050406030204" pitchFamily="18" charset="0"/>
                                    </a:rPr>
                                    <m:t>(</m:t>
                                  </m:r>
                                  <m:sSub>
                                    <m:sSubPr>
                                      <m:ctrlPr>
                                        <a:rPr lang="en-AU" sz="3600" i="1" smtClean="0">
                                          <a:latin typeface="Cambria Math" panose="02040503050406030204" pitchFamily="18" charset="0"/>
                                        </a:rPr>
                                      </m:ctrlPr>
                                    </m:sSubPr>
                                    <m:e>
                                      <m:r>
                                        <a:rPr lang="en-AU" sz="3600" i="1" smtClean="0">
                                          <a:latin typeface="Cambria Math" panose="02040503050406030204" pitchFamily="18" charset="0"/>
                                        </a:rPr>
                                        <m:t>𝑥</m:t>
                                      </m:r>
                                    </m:e>
                                    <m:sub>
                                      <m:r>
                                        <a:rPr lang="en-AU" sz="3600" i="1" smtClean="0">
                                          <a:latin typeface="Cambria Math" panose="02040503050406030204" pitchFamily="18" charset="0"/>
                                        </a:rPr>
                                        <m:t>𝑖</m:t>
                                      </m:r>
                                    </m:sub>
                                  </m:sSub>
                                  <m:r>
                                    <a:rPr lang="en-AU" sz="3600" i="1" smtClean="0">
                                      <a:latin typeface="Cambria Math" panose="02040503050406030204" pitchFamily="18" charset="0"/>
                                    </a:rPr>
                                    <m:t>|</m:t>
                                  </m:r>
                                  <m:sSub>
                                    <m:sSubPr>
                                      <m:ctrlPr>
                                        <a:rPr lang="en-AU" sz="3600" i="1" smtClean="0">
                                          <a:latin typeface="Cambria Math" panose="02040503050406030204" pitchFamily="18" charset="0"/>
                                        </a:rPr>
                                      </m:ctrlPr>
                                    </m:sSubPr>
                                    <m:e>
                                      <m:r>
                                        <a:rPr lang="en-AU" sz="3600" i="1" smtClean="0">
                                          <a:latin typeface="Cambria Math" panose="02040503050406030204" pitchFamily="18" charset="0"/>
                                        </a:rPr>
                                        <m:t>𝐻</m:t>
                                      </m:r>
                                    </m:e>
                                    <m:sub>
                                      <m:r>
                                        <a:rPr lang="en-AU" sz="3600" i="1" smtClean="0">
                                          <a:latin typeface="Cambria Math" panose="02040503050406030204" pitchFamily="18" charset="0"/>
                                        </a:rPr>
                                        <m:t>1</m:t>
                                      </m:r>
                                    </m:sub>
                                  </m:sSub>
                                  <m:r>
                                    <a:rPr lang="en-AU" sz="3600" i="1" smtClean="0">
                                      <a:latin typeface="Cambria Math" panose="02040503050406030204" pitchFamily="18" charset="0"/>
                                    </a:rPr>
                                    <m:t>)</m:t>
                                  </m:r>
                                </m:den>
                              </m:f>
                            </m:e>
                          </m:func>
                        </m:e>
                      </m:nary>
                    </m:oMath>
                  </m:oMathPara>
                </a14:m>
                <a:endParaRPr lang="en-AU" sz="3600" dirty="0"/>
              </a:p>
            </p:txBody>
          </p:sp>
        </mc:Choice>
        <mc:Fallback xmlns="">
          <p:sp>
            <p:nvSpPr>
              <p:cNvPr id="17" name="Rectangle 16">
                <a:extLst>
                  <a:ext uri="{FF2B5EF4-FFF2-40B4-BE49-F238E27FC236}">
                    <a16:creationId xmlns:a16="http://schemas.microsoft.com/office/drawing/2014/main" id="{63C94C51-7711-3844-B009-47FC2DD63A11}"/>
                  </a:ext>
                </a:extLst>
              </p:cNvPr>
              <p:cNvSpPr>
                <a:spLocks noRot="1" noChangeAspect="1" noMove="1" noResize="1" noEditPoints="1" noAdjustHandles="1" noChangeArrowheads="1" noChangeShapeType="1" noTextEdit="1"/>
              </p:cNvSpPr>
              <p:nvPr/>
            </p:nvSpPr>
            <p:spPr>
              <a:xfrm>
                <a:off x="-196629" y="3615432"/>
                <a:ext cx="12512233" cy="1650067"/>
              </a:xfrm>
              <a:prstGeom prst="rect">
                <a:avLst/>
              </a:prstGeom>
              <a:blipFill>
                <a:blip r:embed="rId3"/>
                <a:stretch>
                  <a:fillRect t="-106107" b="-163359"/>
                </a:stretch>
              </a:blipFill>
            </p:spPr>
            <p:txBody>
              <a:bodyPr/>
              <a:lstStyle/>
              <a:p>
                <a:r>
                  <a:rPr lang="es-ES">
                    <a:noFill/>
                  </a:rPr>
                  <a:t> </a:t>
                </a:r>
              </a:p>
            </p:txBody>
          </p:sp>
        </mc:Fallback>
      </mc:AlternateContent>
      <p:grpSp>
        <p:nvGrpSpPr>
          <p:cNvPr id="2" name="Group 1">
            <a:extLst>
              <a:ext uri="{FF2B5EF4-FFF2-40B4-BE49-F238E27FC236}">
                <a16:creationId xmlns:a16="http://schemas.microsoft.com/office/drawing/2014/main" id="{F58B7034-E932-5D44-950B-1A7ACF206B58}"/>
              </a:ext>
            </a:extLst>
          </p:cNvPr>
          <p:cNvGrpSpPr/>
          <p:nvPr/>
        </p:nvGrpSpPr>
        <p:grpSpPr>
          <a:xfrm>
            <a:off x="4626215" y="2769448"/>
            <a:ext cx="7485837" cy="1111690"/>
            <a:chOff x="4626215" y="2769448"/>
            <a:chExt cx="7485837" cy="1111690"/>
          </a:xfrm>
        </p:grpSpPr>
        <p:sp>
          <p:nvSpPr>
            <p:cNvPr id="18" name="Right Bracket 17">
              <a:extLst>
                <a:ext uri="{FF2B5EF4-FFF2-40B4-BE49-F238E27FC236}">
                  <a16:creationId xmlns:a16="http://schemas.microsoft.com/office/drawing/2014/main" id="{443ED55A-0B11-8A4C-BC51-EB8297B49278}"/>
                </a:ext>
              </a:extLst>
            </p:cNvPr>
            <p:cNvSpPr/>
            <p:nvPr/>
          </p:nvSpPr>
          <p:spPr>
            <a:xfrm rot="16200000">
              <a:off x="10580111" y="2417929"/>
              <a:ext cx="300942" cy="2558569"/>
            </a:xfrm>
            <a:prstGeom prst="righ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9" name="Right Bracket 18">
              <a:extLst>
                <a:ext uri="{FF2B5EF4-FFF2-40B4-BE49-F238E27FC236}">
                  <a16:creationId xmlns:a16="http://schemas.microsoft.com/office/drawing/2014/main" id="{CC9C436A-03CE-0E4B-97AC-03AE1BAFBC23}"/>
                </a:ext>
              </a:extLst>
            </p:cNvPr>
            <p:cNvSpPr/>
            <p:nvPr/>
          </p:nvSpPr>
          <p:spPr>
            <a:xfrm rot="16200000">
              <a:off x="7152033" y="2781269"/>
              <a:ext cx="300942" cy="1898796"/>
            </a:xfrm>
            <a:prstGeom prst="righ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0" name="TextBox 19">
              <a:extLst>
                <a:ext uri="{FF2B5EF4-FFF2-40B4-BE49-F238E27FC236}">
                  <a16:creationId xmlns:a16="http://schemas.microsoft.com/office/drawing/2014/main" id="{43ADBB51-9E71-FD4B-9879-EDB0122C25B3}"/>
                </a:ext>
              </a:extLst>
            </p:cNvPr>
            <p:cNvSpPr txBox="1"/>
            <p:nvPr/>
          </p:nvSpPr>
          <p:spPr>
            <a:xfrm>
              <a:off x="8944046" y="2769448"/>
              <a:ext cx="3168006" cy="769441"/>
            </a:xfrm>
            <a:prstGeom prst="rect">
              <a:avLst/>
            </a:prstGeom>
            <a:noFill/>
          </p:spPr>
          <p:txBody>
            <a:bodyPr wrap="square" rtlCol="0">
              <a:spAutoFit/>
            </a:bodyPr>
            <a:lstStyle/>
            <a:p>
              <a:pPr algn="ctr"/>
              <a:r>
                <a:rPr lang="en-AU" sz="2200" dirty="0">
                  <a:solidFill>
                    <a:srgbClr val="0070C0"/>
                  </a:solidFill>
                </a:rPr>
                <a:t>Log likelihood ratio = evidence </a:t>
              </a:r>
              <a:r>
                <a:rPr lang="en-AU" sz="2200" i="1" dirty="0" err="1">
                  <a:solidFill>
                    <a:srgbClr val="0070C0"/>
                  </a:solidFill>
                </a:rPr>
                <a:t>e</a:t>
              </a:r>
              <a:r>
                <a:rPr lang="en-AU" sz="2200" i="1" baseline="-25000" dirty="0" err="1">
                  <a:solidFill>
                    <a:srgbClr val="0070C0"/>
                  </a:solidFill>
                </a:rPr>
                <a:t>i</a:t>
              </a:r>
              <a:endParaRPr lang="en-AU" sz="2200" i="1" baseline="-25000" dirty="0">
                <a:solidFill>
                  <a:srgbClr val="0070C0"/>
                </a:solidFill>
              </a:endParaRPr>
            </a:p>
          </p:txBody>
        </p:sp>
        <p:sp>
          <p:nvSpPr>
            <p:cNvPr id="21" name="TextBox 20">
              <a:extLst>
                <a:ext uri="{FF2B5EF4-FFF2-40B4-BE49-F238E27FC236}">
                  <a16:creationId xmlns:a16="http://schemas.microsoft.com/office/drawing/2014/main" id="{48CA9789-8616-764C-898B-B87B9E267230}"/>
                </a:ext>
              </a:extLst>
            </p:cNvPr>
            <p:cNvSpPr txBox="1"/>
            <p:nvPr/>
          </p:nvSpPr>
          <p:spPr>
            <a:xfrm>
              <a:off x="4626215" y="3143470"/>
              <a:ext cx="5274111" cy="461665"/>
            </a:xfrm>
            <a:prstGeom prst="rect">
              <a:avLst/>
            </a:prstGeom>
            <a:noFill/>
          </p:spPr>
          <p:txBody>
            <a:bodyPr wrap="square" rtlCol="0">
              <a:spAutoFit/>
            </a:bodyPr>
            <a:lstStyle/>
            <a:p>
              <a:pPr algn="ctr"/>
              <a:r>
                <a:rPr lang="en-AU" sz="2400">
                  <a:solidFill>
                    <a:srgbClr val="00B050"/>
                  </a:solidFill>
                </a:rPr>
                <a:t>Prior</a:t>
              </a:r>
            </a:p>
          </p:txBody>
        </p:sp>
      </p:grpSp>
      <p:grpSp>
        <p:nvGrpSpPr>
          <p:cNvPr id="9" name="Group 8">
            <a:extLst>
              <a:ext uri="{FF2B5EF4-FFF2-40B4-BE49-F238E27FC236}">
                <a16:creationId xmlns:a16="http://schemas.microsoft.com/office/drawing/2014/main" id="{CA35E6E5-A431-A64E-B3EE-0EF122BE414B}"/>
              </a:ext>
            </a:extLst>
          </p:cNvPr>
          <p:cNvGrpSpPr/>
          <p:nvPr/>
        </p:nvGrpSpPr>
        <p:grpSpPr>
          <a:xfrm>
            <a:off x="8307091" y="542441"/>
            <a:ext cx="2324746" cy="1642820"/>
            <a:chOff x="8307091" y="542441"/>
            <a:chExt cx="2324746" cy="1642820"/>
          </a:xfrm>
        </p:grpSpPr>
        <p:sp>
          <p:nvSpPr>
            <p:cNvPr id="3" name="TextBox 2">
              <a:extLst>
                <a:ext uri="{FF2B5EF4-FFF2-40B4-BE49-F238E27FC236}">
                  <a16:creationId xmlns:a16="http://schemas.microsoft.com/office/drawing/2014/main" id="{C11001C9-4F42-D54B-8BEF-7B7564B8826E}"/>
                </a:ext>
              </a:extLst>
            </p:cNvPr>
            <p:cNvSpPr txBox="1"/>
            <p:nvPr/>
          </p:nvSpPr>
          <p:spPr>
            <a:xfrm>
              <a:off x="8307091" y="542441"/>
              <a:ext cx="2324746" cy="954107"/>
            </a:xfrm>
            <a:prstGeom prst="rect">
              <a:avLst/>
            </a:prstGeom>
            <a:noFill/>
          </p:spPr>
          <p:txBody>
            <a:bodyPr wrap="square" rtlCol="0">
              <a:spAutoFit/>
            </a:bodyPr>
            <a:lstStyle/>
            <a:p>
              <a:r>
                <a:rPr lang="en-AU" sz="2800" dirty="0"/>
                <a:t>Samples </a:t>
              </a:r>
              <a:r>
                <a:rPr lang="en-AU" sz="2800" i="1" dirty="0">
                  <a:latin typeface="Times" pitchFamily="2" charset="0"/>
                </a:rPr>
                <a:t>x</a:t>
              </a:r>
              <a:r>
                <a:rPr lang="en-AU" sz="2800" baseline="-25000" dirty="0"/>
                <a:t>i</a:t>
              </a:r>
              <a:r>
                <a:rPr lang="en-AU" sz="2800" dirty="0"/>
                <a:t> are independent</a:t>
              </a:r>
            </a:p>
          </p:txBody>
        </p:sp>
        <p:cxnSp>
          <p:nvCxnSpPr>
            <p:cNvPr id="5" name="Straight Arrow Connector 4">
              <a:extLst>
                <a:ext uri="{FF2B5EF4-FFF2-40B4-BE49-F238E27FC236}">
                  <a16:creationId xmlns:a16="http://schemas.microsoft.com/office/drawing/2014/main" id="{D58DBD7D-10B4-8D45-BBD3-C27B47C623E3}"/>
                </a:ext>
              </a:extLst>
            </p:cNvPr>
            <p:cNvCxnSpPr>
              <a:cxnSpLocks/>
            </p:cNvCxnSpPr>
            <p:nvPr/>
          </p:nvCxnSpPr>
          <p:spPr>
            <a:xfrm flipH="1">
              <a:off x="8710047" y="1503336"/>
              <a:ext cx="232475" cy="681925"/>
            </a:xfrm>
            <a:prstGeom prst="straightConnector1">
              <a:avLst/>
            </a:prstGeom>
            <a:ln w="381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00FB0CED-1E04-774D-9AA6-38C2651F46B1}"/>
                </a:ext>
              </a:extLst>
            </p:cNvPr>
            <p:cNvSpPr/>
            <p:nvPr/>
          </p:nvSpPr>
          <p:spPr>
            <a:xfrm>
              <a:off x="8307092" y="557939"/>
              <a:ext cx="2231755" cy="960895"/>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0" name="TextBox 9">
            <a:extLst>
              <a:ext uri="{FF2B5EF4-FFF2-40B4-BE49-F238E27FC236}">
                <a16:creationId xmlns:a16="http://schemas.microsoft.com/office/drawing/2014/main" id="{DA03276C-5C8D-2842-8EDB-8CEC3A59A2FF}"/>
              </a:ext>
            </a:extLst>
          </p:cNvPr>
          <p:cNvSpPr txBox="1"/>
          <p:nvPr/>
        </p:nvSpPr>
        <p:spPr>
          <a:xfrm>
            <a:off x="10988298" y="1565329"/>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3305500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2744</Words>
  <Application>Microsoft Office PowerPoint</Application>
  <PresentationFormat>Panorámica</PresentationFormat>
  <Paragraphs>239</Paragraphs>
  <Slides>34</Slides>
  <Notes>12</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34</vt:i4>
      </vt:variant>
    </vt:vector>
  </HeadingPairs>
  <TitlesOfParts>
    <vt:vector size="43" baseType="lpstr">
      <vt:lpstr>Arial</vt:lpstr>
      <vt:lpstr>Calibri</vt:lpstr>
      <vt:lpstr>Calibri Light</vt:lpstr>
      <vt:lpstr>Cambria Math</vt:lpstr>
      <vt:lpstr>Helvetica Light</vt:lpstr>
      <vt:lpstr>Palatino Linotype</vt:lpstr>
      <vt:lpstr>Palatino-Roman</vt:lpstr>
      <vt:lpstr>Times</vt:lpstr>
      <vt:lpstr>Office Theme</vt:lpstr>
      <vt:lpstr>Modelling Perceptual Decision Making: the Drift Diffusion Model (part B)</vt:lpstr>
      <vt:lpstr>Presentación de PowerPoint</vt:lpstr>
      <vt:lpstr>Presentación de PowerPoint</vt:lpstr>
      <vt:lpstr>RT is inversely related to Accuracy</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 brief historical detour</vt:lpstr>
      <vt:lpstr>Presentación de PowerPoint</vt:lpstr>
      <vt:lpstr>Presentación de PowerPoint</vt:lpstr>
      <vt:lpstr>Sequential sampling models (SSM)</vt:lpstr>
      <vt:lpstr>Presentación de PowerPoint</vt:lpstr>
      <vt:lpstr>Presentación de PowerPoint</vt:lpstr>
      <vt:lpstr>The Drift Diffusion Model</vt:lpstr>
      <vt:lpstr>The Drift Diffusion Model</vt:lpstr>
      <vt:lpstr>The DDM’s ingredients</vt:lpstr>
      <vt:lpstr>DDM ingredients: evidence strength</vt:lpstr>
      <vt:lpstr>Changing evidence strength</vt:lpstr>
      <vt:lpstr>DDM ingredients: boundary adjustment</vt:lpstr>
      <vt:lpstr>Speed-accuracy trade-off</vt:lpstr>
      <vt:lpstr>DDM ingredients:  starting point</vt:lpstr>
      <vt:lpstr>Motion discrimination task</vt:lpstr>
      <vt:lpstr>Motion discrimination task</vt:lpstr>
      <vt:lpstr>Decision biases</vt:lpstr>
      <vt:lpstr>Response times: arising from processing stages</vt:lpstr>
      <vt:lpstr>DDM ingredients: non-decision time</vt:lpstr>
      <vt:lpstr>Collapsing bounds / urgency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 LA ROCHA, JAIME(IDIBAPS)</dc:creator>
  <cp:lastModifiedBy>Alex Hyafil</cp:lastModifiedBy>
  <cp:revision>122</cp:revision>
  <cp:lastPrinted>2025-07-23T15:02:40Z</cp:lastPrinted>
  <dcterms:created xsi:type="dcterms:W3CDTF">2025-07-04T08:04:19Z</dcterms:created>
  <dcterms:modified xsi:type="dcterms:W3CDTF">2025-07-24T07:44:33Z</dcterms:modified>
</cp:coreProperties>
</file>